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4"/>
  </p:notesMasterIdLst>
  <p:sldIdLst>
    <p:sldId id="256" r:id="rId2"/>
    <p:sldId id="266" r:id="rId3"/>
    <p:sldId id="267" r:id="rId4"/>
    <p:sldId id="268" r:id="rId5"/>
    <p:sldId id="273" r:id="rId6"/>
    <p:sldId id="274" r:id="rId7"/>
    <p:sldId id="277" r:id="rId8"/>
    <p:sldId id="258" r:id="rId9"/>
    <p:sldId id="275" r:id="rId10"/>
    <p:sldId id="261" r:id="rId11"/>
    <p:sldId id="269" r:id="rId12"/>
    <p:sldId id="278" r:id="rId13"/>
  </p:sldIdLst>
  <p:sldSz cx="18288000" cy="10287000"/>
  <p:notesSz cx="6858000" cy="9144000"/>
  <p:embeddedFontLst>
    <p:embeddedFont>
      <p:font typeface="Anton" pitchFamily="2" charset="0"/>
      <p:regular r:id="rId15"/>
    </p:embeddedFont>
    <p:embeddedFont>
      <p:font typeface="Garet" panose="020B0604020202020204" charset="0"/>
      <p:regular r:id="rId16"/>
    </p:embeddedFont>
    <p:embeddedFont>
      <p:font typeface="Garet Bold" panose="020B0604020202020204" charset="0"/>
      <p:regular r:id="rId17"/>
    </p:embeddedFont>
    <p:embeddedFont>
      <p:font typeface="League Spartan" panose="020B0604020202020204" charset="0"/>
      <p:regular r:id="rId18"/>
    </p:embeddedFont>
    <p:embeddedFont>
      <p:font typeface="Open Sans Bold" panose="020B0604020202020204" charset="0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C04E"/>
    <a:srgbClr val="F06421"/>
    <a:srgbClr val="FFFFFF"/>
    <a:srgbClr val="4667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310" autoAdjust="0"/>
  </p:normalViewPr>
  <p:slideViewPr>
    <p:cSldViewPr>
      <p:cViewPr varScale="1">
        <p:scale>
          <a:sx n="68" d="100"/>
          <a:sy n="68" d="100"/>
        </p:scale>
        <p:origin x="81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Planilha1!$B$1</c:f>
              <c:strCache>
                <c:ptCount val="1"/>
                <c:pt idx="0">
                  <c:v>Vendas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15AE-498E-829F-3A63E0D426EE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2-15AE-498E-829F-3A63E0D426EE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17301C4E-9FB7-4397-A7A1-6968CA714D0F}" type="CATEGORYNAME">
                      <a:rPr lang="pt-BR" sz="2800" smtClean="0"/>
                      <a:pPr/>
                      <a:t>[NOME DA CATEGORIA]</a:t>
                    </a:fld>
                    <a:r>
                      <a:rPr lang="pt-BR" sz="3600" dirty="0"/>
                      <a:t> </a:t>
                    </a:r>
                  </a:p>
                  <a:p>
                    <a:r>
                      <a:rPr lang="pt-BR" sz="3600" dirty="0"/>
                      <a:t>61%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5AE-498E-829F-3A63E0D426EE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E926DE00-064E-46E7-BAC2-B2DD79257BE1}" type="CATEGORYNAME">
                      <a:rPr lang="pt-BR" sz="2800" smtClean="0"/>
                      <a:pPr/>
                      <a:t>[NOME DA CATEGORIA]</a:t>
                    </a:fld>
                    <a:endParaRPr lang="pt-BR" sz="2800" dirty="0"/>
                  </a:p>
                  <a:p>
                    <a:r>
                      <a:rPr lang="pt-BR" sz="3600" dirty="0"/>
                      <a:t>39%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15AE-498E-829F-3A63E0D426E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Planilha1!$A$2:$A$3</c:f>
              <c:strCache>
                <c:ptCount val="2"/>
                <c:pt idx="0">
                  <c:v>Total de Servidores Sexo Feminino</c:v>
                </c:pt>
                <c:pt idx="1">
                  <c:v>Total de Servidores Sexo Masculino</c:v>
                </c:pt>
              </c:strCache>
            </c:strRef>
          </c:cat>
          <c:val>
            <c:numRef>
              <c:f>Planilha1!$B$2:$B$3</c:f>
              <c:numCache>
                <c:formatCode>0%</c:formatCode>
                <c:ptCount val="2"/>
                <c:pt idx="0">
                  <c:v>0.61</c:v>
                </c:pt>
                <c:pt idx="1">
                  <c:v>0.39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AE-498E-829F-3A63E0D426EE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636B6-34E0-4F0C-A539-514C9D4510D3}" type="datetimeFigureOut">
              <a:rPr lang="pt-BR" smtClean="0"/>
              <a:t>23/09/2025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589F52-5A6C-49A5-9490-18647E22B0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999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589F52-5A6C-49A5-9490-18647E22B0CA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40338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B589F52-5A6C-49A5-9490-18647E22B0CA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1337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64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TextBox 10"/>
          <p:cNvSpPr txBox="1"/>
          <p:nvPr/>
        </p:nvSpPr>
        <p:spPr>
          <a:xfrm>
            <a:off x="2676016" y="3766198"/>
            <a:ext cx="12792584" cy="33239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pt-BR" sz="7200" b="1" dirty="0">
                <a:solidFill>
                  <a:schemeClr val="bg1"/>
                </a:solidFill>
                <a:latin typeface="Garet" panose="020B0604020202020204" charset="0"/>
              </a:rPr>
              <a:t>A Responsabilidade dos Gestores e Conselheiros Frente ao Estudo Atuarial.</a:t>
            </a:r>
            <a:endParaRPr lang="en-US" sz="7199" b="1" dirty="0">
              <a:solidFill>
                <a:schemeClr val="bg1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5907439" y="8336348"/>
            <a:ext cx="6311705" cy="10567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240"/>
              </a:lnSpc>
            </a:pPr>
            <a:r>
              <a:rPr lang="en-US" sz="3000" b="1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Jorge Alberto Almeida da Silva</a:t>
            </a:r>
          </a:p>
          <a:p>
            <a:pPr algn="ctr">
              <a:lnSpc>
                <a:spcPct val="200000"/>
              </a:lnSpc>
            </a:pPr>
            <a:r>
              <a:rPr lang="en-US" sz="2400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Gestor do Prev Duas Barras</a:t>
            </a:r>
          </a:p>
        </p:txBody>
      </p:sp>
      <p:grpSp>
        <p:nvGrpSpPr>
          <p:cNvPr id="27" name="Agrupar 26">
            <a:extLst>
              <a:ext uri="{FF2B5EF4-FFF2-40B4-BE49-F238E27FC236}">
                <a16:creationId xmlns:a16="http://schemas.microsoft.com/office/drawing/2014/main" id="{2D9817EB-B0F0-BADB-25D1-BDB8813714AF}"/>
              </a:ext>
            </a:extLst>
          </p:cNvPr>
          <p:cNvGrpSpPr/>
          <p:nvPr/>
        </p:nvGrpSpPr>
        <p:grpSpPr>
          <a:xfrm>
            <a:off x="14179795" y="-468450"/>
            <a:ext cx="4108205" cy="4108205"/>
            <a:chOff x="14179795" y="-468450"/>
            <a:chExt cx="4108205" cy="4108205"/>
          </a:xfrm>
        </p:grpSpPr>
        <p:grpSp>
          <p:nvGrpSpPr>
            <p:cNvPr id="15" name="Group 15"/>
            <p:cNvGrpSpPr/>
            <p:nvPr/>
          </p:nvGrpSpPr>
          <p:grpSpPr>
            <a:xfrm>
              <a:off x="14179795" y="-468450"/>
              <a:ext cx="4108205" cy="4108205"/>
              <a:chOff x="0" y="0"/>
              <a:chExt cx="812800" cy="81280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FFFFFF">
                  <a:alpha val="8627"/>
                </a:srgbClr>
              </a:solidFill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7" name="TextBox 17"/>
              <p:cNvSpPr txBox="1"/>
              <p:nvPr/>
            </p:nvSpPr>
            <p:spPr>
              <a:xfrm>
                <a:off x="76200" y="57150"/>
                <a:ext cx="660400" cy="679450"/>
              </a:xfrm>
              <a:prstGeom prst="rect">
                <a:avLst/>
              </a:prstGeom>
            </p:spPr>
            <p:txBody>
              <a:bodyPr lIns="10571" tIns="10571" rIns="10571" bIns="10571" rtlCol="0" anchor="ctr"/>
              <a:lstStyle/>
              <a:p>
                <a:pPr algn="ctr">
                  <a:lnSpc>
                    <a:spcPts val="525"/>
                  </a:lnSpc>
                </a:pPr>
                <a:endParaRPr/>
              </a:p>
            </p:txBody>
          </p:sp>
        </p:grpSp>
        <p:grpSp>
          <p:nvGrpSpPr>
            <p:cNvPr id="18" name="Group 18"/>
            <p:cNvGrpSpPr/>
            <p:nvPr/>
          </p:nvGrpSpPr>
          <p:grpSpPr>
            <a:xfrm>
              <a:off x="14678827" y="674130"/>
              <a:ext cx="3254628" cy="1823045"/>
              <a:chOff x="0" y="0"/>
              <a:chExt cx="4339504" cy="2430727"/>
            </a:xfrm>
          </p:grpSpPr>
          <p:sp>
            <p:nvSpPr>
              <p:cNvPr id="19" name="TextBox 19"/>
              <p:cNvSpPr txBox="1"/>
              <p:nvPr/>
            </p:nvSpPr>
            <p:spPr>
              <a:xfrm>
                <a:off x="0" y="-76200"/>
                <a:ext cx="4339504" cy="949719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 algn="ctr">
                  <a:lnSpc>
                    <a:spcPts val="6038"/>
                  </a:lnSpc>
                </a:pPr>
                <a:r>
                  <a:rPr lang="en-US" sz="4312" spc="897" dirty="0">
                    <a:solidFill>
                      <a:srgbClr val="FDF9EA"/>
                    </a:solidFill>
                    <a:latin typeface="Anton"/>
                    <a:ea typeface="Anton"/>
                    <a:cs typeface="Anton"/>
                    <a:sym typeface="Anton"/>
                  </a:rPr>
                  <a:t>SEMINÁRIO</a:t>
                </a:r>
              </a:p>
            </p:txBody>
          </p:sp>
          <p:sp>
            <p:nvSpPr>
              <p:cNvPr id="20" name="TextBox 20"/>
              <p:cNvSpPr txBox="1"/>
              <p:nvPr/>
            </p:nvSpPr>
            <p:spPr>
              <a:xfrm>
                <a:off x="0" y="738363"/>
                <a:ext cx="4339504" cy="949966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 algn="ctr">
                  <a:lnSpc>
                    <a:spcPts val="6027"/>
                  </a:lnSpc>
                </a:pPr>
                <a:r>
                  <a:rPr lang="en-US" sz="4305" b="1" spc="383">
                    <a:solidFill>
                      <a:srgbClr val="0EFEC1"/>
                    </a:solidFill>
                    <a:latin typeface="Open Sans Bold"/>
                    <a:ea typeface="Open Sans Bold"/>
                    <a:cs typeface="Open Sans Bold"/>
                    <a:sym typeface="Open Sans Bold"/>
                  </a:rPr>
                  <a:t>JUR   DICO</a:t>
                </a:r>
              </a:p>
            </p:txBody>
          </p:sp>
          <p:sp>
            <p:nvSpPr>
              <p:cNvPr id="21" name="Freeform 21"/>
              <p:cNvSpPr/>
              <p:nvPr/>
            </p:nvSpPr>
            <p:spPr>
              <a:xfrm>
                <a:off x="1452363" y="950956"/>
                <a:ext cx="797320" cy="600980"/>
              </a:xfrm>
              <a:custGeom>
                <a:avLst/>
                <a:gdLst/>
                <a:ahLst/>
                <a:cxnLst/>
                <a:rect l="l" t="t" r="r" b="b"/>
                <a:pathLst>
                  <a:path w="797320" h="600980">
                    <a:moveTo>
                      <a:pt x="0" y="0"/>
                    </a:moveTo>
                    <a:lnTo>
                      <a:pt x="797320" y="0"/>
                    </a:lnTo>
                    <a:lnTo>
                      <a:pt x="797320" y="600979"/>
                    </a:lnTo>
                    <a:lnTo>
                      <a:pt x="0" y="600979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a:blipFill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22" name="TextBox 22"/>
              <p:cNvSpPr txBox="1"/>
              <p:nvPr/>
            </p:nvSpPr>
            <p:spPr>
              <a:xfrm>
                <a:off x="0" y="1696992"/>
                <a:ext cx="4339504" cy="733735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 algn="ctr">
                  <a:lnSpc>
                    <a:spcPts val="4606"/>
                  </a:lnSpc>
                </a:pPr>
                <a:r>
                  <a:rPr lang="en-US" sz="3290" spc="533">
                    <a:solidFill>
                      <a:srgbClr val="FFFFFF"/>
                    </a:solidFill>
                    <a:latin typeface="League Spartan"/>
                    <a:ea typeface="League Spartan"/>
                    <a:cs typeface="League Spartan"/>
                    <a:sym typeface="League Spartan"/>
                  </a:rPr>
                  <a:t>E ATUARIAL</a:t>
                </a:r>
              </a:p>
            </p:txBody>
          </p:sp>
        </p:grpSp>
      </p:grpSp>
      <p:sp>
        <p:nvSpPr>
          <p:cNvPr id="25" name="Freeform 16">
            <a:extLst>
              <a:ext uri="{FF2B5EF4-FFF2-40B4-BE49-F238E27FC236}">
                <a16:creationId xmlns:a16="http://schemas.microsoft.com/office/drawing/2014/main" id="{EAFEBB76-D803-B58B-F704-5130BAA4E423}"/>
              </a:ext>
            </a:extLst>
          </p:cNvPr>
          <p:cNvSpPr/>
          <p:nvPr/>
        </p:nvSpPr>
        <p:spPr>
          <a:xfrm>
            <a:off x="455150" y="-1257300"/>
            <a:ext cx="5640850" cy="4108205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/>
          <a:lstStyle/>
          <a:p>
            <a:endParaRPr lang="pt-BR"/>
          </a:p>
        </p:txBody>
      </p:sp>
      <p:pic>
        <p:nvPicPr>
          <p:cNvPr id="23" name="Imagem 22">
            <a:extLst>
              <a:ext uri="{FF2B5EF4-FFF2-40B4-BE49-F238E27FC236}">
                <a16:creationId xmlns:a16="http://schemas.microsoft.com/office/drawing/2014/main" id="{ED7260A5-F013-C792-2CCF-9B96D95B68B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94" y="270061"/>
            <a:ext cx="5029200" cy="224294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tângulo: Cantos Diagonais Recortados 58">
            <a:extLst>
              <a:ext uri="{FF2B5EF4-FFF2-40B4-BE49-F238E27FC236}">
                <a16:creationId xmlns:a16="http://schemas.microsoft.com/office/drawing/2014/main" id="{F222F661-F367-7545-E43C-2CB59DB64506}"/>
              </a:ext>
            </a:extLst>
          </p:cNvPr>
          <p:cNvSpPr/>
          <p:nvPr/>
        </p:nvSpPr>
        <p:spPr>
          <a:xfrm>
            <a:off x="2590800" y="2628900"/>
            <a:ext cx="12420600" cy="6172200"/>
          </a:xfrm>
          <a:prstGeom prst="snip2DiagRect">
            <a:avLst/>
          </a:prstGeom>
          <a:solidFill>
            <a:srgbClr val="60C04E"/>
          </a:solidFill>
          <a:ln>
            <a:solidFill>
              <a:srgbClr val="F06421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TextBox 29"/>
          <p:cNvSpPr txBox="1"/>
          <p:nvPr/>
        </p:nvSpPr>
        <p:spPr>
          <a:xfrm>
            <a:off x="3695336" y="3791460"/>
            <a:ext cx="4926915" cy="10502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pt-BR" sz="2000" kern="100" dirty="0">
                <a:latin typeface="Garet Bol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Equacionar o déficit atuarial / envio de PL ao legislativo do plano de amortização;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3695336" y="6743699"/>
            <a:ext cx="5448664" cy="6412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484"/>
              </a:lnSpc>
            </a:pPr>
            <a:r>
              <a:rPr lang="pt-BR" sz="2000" b="1" kern="100" dirty="0">
                <a:latin typeface="Garet Bol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Iniciar de imediato procedimentos para realização de concurso público;</a:t>
            </a:r>
            <a:endParaRPr lang="en-US" sz="2000" b="1" dirty="0">
              <a:solidFill>
                <a:srgbClr val="311C61"/>
              </a:solidFill>
              <a:latin typeface="Garet Bold" panose="020B0604020202020204" charset="0"/>
              <a:ea typeface="Garet Bold"/>
              <a:cs typeface="Garet Bold"/>
              <a:sym typeface="Garet Bold"/>
            </a:endParaRPr>
          </a:p>
        </p:txBody>
      </p:sp>
      <p:sp>
        <p:nvSpPr>
          <p:cNvPr id="31" name="TextBox 31"/>
          <p:cNvSpPr txBox="1"/>
          <p:nvPr/>
        </p:nvSpPr>
        <p:spPr>
          <a:xfrm>
            <a:off x="9557737" y="3717485"/>
            <a:ext cx="4926915" cy="10502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pt-BR" sz="2000" kern="100" dirty="0">
                <a:latin typeface="Garet Bol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Criar uma comissão para tratativas de revisão dos benefícios nos moldes da EC 103/2019;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3695336" y="3258060"/>
            <a:ext cx="4926915" cy="3424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592"/>
              </a:lnSpc>
            </a:pPr>
            <a:r>
              <a:rPr lang="en-US" sz="2400" dirty="0">
                <a:latin typeface="Garet"/>
                <a:ea typeface="Garet"/>
                <a:cs typeface="Garet"/>
                <a:sym typeface="Garet"/>
              </a:rPr>
              <a:t>01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3695336" y="6210300"/>
            <a:ext cx="4926915" cy="3424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592"/>
              </a:lnSpc>
            </a:pPr>
            <a:r>
              <a:rPr lang="en-US" sz="2400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03</a:t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9557738" y="3258060"/>
            <a:ext cx="4926915" cy="3424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592"/>
              </a:lnSpc>
            </a:pPr>
            <a:r>
              <a:rPr lang="en-US" sz="2400" dirty="0">
                <a:solidFill>
                  <a:srgbClr val="46679C"/>
                </a:solidFill>
                <a:latin typeface="Garet"/>
                <a:ea typeface="Garet"/>
                <a:cs typeface="Garet"/>
                <a:sym typeface="Garet"/>
              </a:rPr>
              <a:t>02</a:t>
            </a:r>
          </a:p>
        </p:txBody>
      </p:sp>
      <p:sp>
        <p:nvSpPr>
          <p:cNvPr id="48" name="TextBox 30">
            <a:extLst>
              <a:ext uri="{FF2B5EF4-FFF2-40B4-BE49-F238E27FC236}">
                <a16:creationId xmlns:a16="http://schemas.microsoft.com/office/drawing/2014/main" id="{AB8F6407-AC49-11C7-BE87-EF283D390413}"/>
              </a:ext>
            </a:extLst>
          </p:cNvPr>
          <p:cNvSpPr txBox="1"/>
          <p:nvPr/>
        </p:nvSpPr>
        <p:spPr>
          <a:xfrm>
            <a:off x="9557737" y="6743700"/>
            <a:ext cx="4926915" cy="10502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pt-BR" sz="2000" b="1" kern="100" dirty="0">
                <a:latin typeface="Garet Bol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Realização de estudo atuarial sempre que modificar a tabela salarial ou plano de carreira</a:t>
            </a:r>
            <a:r>
              <a:rPr lang="pt-BR" sz="20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t-BR" sz="20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9" name="TextBox 35">
            <a:extLst>
              <a:ext uri="{FF2B5EF4-FFF2-40B4-BE49-F238E27FC236}">
                <a16:creationId xmlns:a16="http://schemas.microsoft.com/office/drawing/2014/main" id="{C3DF883F-12C9-E9EF-E90B-05C42583F6C3}"/>
              </a:ext>
            </a:extLst>
          </p:cNvPr>
          <p:cNvSpPr txBox="1"/>
          <p:nvPr/>
        </p:nvSpPr>
        <p:spPr>
          <a:xfrm>
            <a:off x="9557737" y="6210300"/>
            <a:ext cx="4926915" cy="3424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592"/>
              </a:lnSpc>
            </a:pPr>
            <a:r>
              <a:rPr lang="en-US" sz="2400" dirty="0">
                <a:solidFill>
                  <a:srgbClr val="F06421"/>
                </a:solidFill>
                <a:latin typeface="Garet"/>
                <a:ea typeface="Garet"/>
                <a:cs typeface="Garet"/>
                <a:sym typeface="Garet"/>
              </a:rPr>
              <a:t>04</a:t>
            </a:r>
          </a:p>
        </p:txBody>
      </p:sp>
      <p:grpSp>
        <p:nvGrpSpPr>
          <p:cNvPr id="50" name="Group 63">
            <a:extLst>
              <a:ext uri="{FF2B5EF4-FFF2-40B4-BE49-F238E27FC236}">
                <a16:creationId xmlns:a16="http://schemas.microsoft.com/office/drawing/2014/main" id="{F9FC3E4C-9925-A4B7-CB1F-C77A4DF88301}"/>
              </a:ext>
            </a:extLst>
          </p:cNvPr>
          <p:cNvGrpSpPr/>
          <p:nvPr/>
        </p:nvGrpSpPr>
        <p:grpSpPr>
          <a:xfrm>
            <a:off x="16428226" y="388126"/>
            <a:ext cx="1631174" cy="1631174"/>
            <a:chOff x="0" y="0"/>
            <a:chExt cx="812800" cy="812800"/>
          </a:xfrm>
        </p:grpSpPr>
        <p:sp>
          <p:nvSpPr>
            <p:cNvPr id="51" name="Freeform 64">
              <a:extLst>
                <a:ext uri="{FF2B5EF4-FFF2-40B4-BE49-F238E27FC236}">
                  <a16:creationId xmlns:a16="http://schemas.microsoft.com/office/drawing/2014/main" id="{E82387C1-0066-8D5D-70EC-02A533405CA7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2" name="TextBox 65">
              <a:extLst>
                <a:ext uri="{FF2B5EF4-FFF2-40B4-BE49-F238E27FC236}">
                  <a16:creationId xmlns:a16="http://schemas.microsoft.com/office/drawing/2014/main" id="{CC505289-DD1B-7B45-0D85-91DCA70EEC3D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3" name="Group 66">
            <a:extLst>
              <a:ext uri="{FF2B5EF4-FFF2-40B4-BE49-F238E27FC236}">
                <a16:creationId xmlns:a16="http://schemas.microsoft.com/office/drawing/2014/main" id="{B6922DB5-9044-C940-FFA6-7341A58F6F00}"/>
              </a:ext>
            </a:extLst>
          </p:cNvPr>
          <p:cNvGrpSpPr/>
          <p:nvPr/>
        </p:nvGrpSpPr>
        <p:grpSpPr>
          <a:xfrm>
            <a:off x="16309567" y="540544"/>
            <a:ext cx="1941712" cy="1102151"/>
            <a:chOff x="0" y="-47625"/>
            <a:chExt cx="2588950" cy="1469534"/>
          </a:xfrm>
        </p:grpSpPr>
        <p:sp>
          <p:nvSpPr>
            <p:cNvPr id="54" name="TextBox 67">
              <a:extLst>
                <a:ext uri="{FF2B5EF4-FFF2-40B4-BE49-F238E27FC236}">
                  <a16:creationId xmlns:a16="http://schemas.microsoft.com/office/drawing/2014/main" id="{5773745A-16DF-EEA1-2844-F23B4FBF0B6B}"/>
                </a:ext>
              </a:extLst>
            </p:cNvPr>
            <p:cNvSpPr txBox="1"/>
            <p:nvPr/>
          </p:nvSpPr>
          <p:spPr>
            <a:xfrm>
              <a:off x="0" y="-47625"/>
              <a:ext cx="2588950" cy="5333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1200" spc="535" dirty="0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5" name="TextBox 68">
              <a:extLst>
                <a:ext uri="{FF2B5EF4-FFF2-40B4-BE49-F238E27FC236}">
                  <a16:creationId xmlns:a16="http://schemas.microsoft.com/office/drawing/2014/main" id="{6C84F76B-8857-98DA-3C13-272AAF975FB8}"/>
                </a:ext>
              </a:extLst>
            </p:cNvPr>
            <p:cNvSpPr txBox="1"/>
            <p:nvPr/>
          </p:nvSpPr>
          <p:spPr>
            <a:xfrm>
              <a:off x="0" y="438343"/>
              <a:ext cx="2588950" cy="5323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1200" b="1" spc="228" dirty="0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6" name="Freeform 69">
              <a:extLst>
                <a:ext uri="{FF2B5EF4-FFF2-40B4-BE49-F238E27FC236}">
                  <a16:creationId xmlns:a16="http://schemas.microsoft.com/office/drawing/2014/main" id="{4222CADF-328A-49E9-67B5-ADA23CD4CC8E}"/>
                </a:ext>
              </a:extLst>
            </p:cNvPr>
            <p:cNvSpPr/>
            <p:nvPr/>
          </p:nvSpPr>
          <p:spPr>
            <a:xfrm>
              <a:off x="1026748" y="698519"/>
              <a:ext cx="317224" cy="239108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7" name="TextBox 70">
              <a:extLst>
                <a:ext uri="{FF2B5EF4-FFF2-40B4-BE49-F238E27FC236}">
                  <a16:creationId xmlns:a16="http://schemas.microsoft.com/office/drawing/2014/main" id="{B0B8C983-E1B5-FD76-BE33-77007D5C756C}"/>
                </a:ext>
              </a:extLst>
            </p:cNvPr>
            <p:cNvSpPr txBox="1"/>
            <p:nvPr/>
          </p:nvSpPr>
          <p:spPr>
            <a:xfrm>
              <a:off x="0" y="1014105"/>
              <a:ext cx="2588950" cy="4078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200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58" name="Imagem 57">
            <a:extLst>
              <a:ext uri="{FF2B5EF4-FFF2-40B4-BE49-F238E27FC236}">
                <a16:creationId xmlns:a16="http://schemas.microsoft.com/office/drawing/2014/main" id="{FD53812D-C9E6-76C9-D6C1-8E6DF5C869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0490" y="704708"/>
            <a:ext cx="2174636" cy="969852"/>
          </a:xfrm>
          <a:prstGeom prst="rect">
            <a:avLst/>
          </a:prstGeom>
        </p:spPr>
      </p:pic>
      <p:sp>
        <p:nvSpPr>
          <p:cNvPr id="61" name="TextBox 32">
            <a:extLst>
              <a:ext uri="{FF2B5EF4-FFF2-40B4-BE49-F238E27FC236}">
                <a16:creationId xmlns:a16="http://schemas.microsoft.com/office/drawing/2014/main" id="{C589E020-CD1B-ED89-0775-4FDF704604FC}"/>
              </a:ext>
            </a:extLst>
          </p:cNvPr>
          <p:cNvSpPr txBox="1"/>
          <p:nvPr/>
        </p:nvSpPr>
        <p:spPr>
          <a:xfrm>
            <a:off x="1295349" y="803130"/>
            <a:ext cx="10638906" cy="7367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944"/>
              </a:lnSpc>
            </a:pPr>
            <a:r>
              <a:rPr lang="en-US" sz="44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EM BUSCA DA SUSTENTABILIDADE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284D9E-DEBB-BE4C-28C6-8D7C1A4162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aixaDeTexto 72">
            <a:extLst>
              <a:ext uri="{FF2B5EF4-FFF2-40B4-BE49-F238E27FC236}">
                <a16:creationId xmlns:a16="http://schemas.microsoft.com/office/drawing/2014/main" id="{13F1EA80-9719-473A-E7A1-4A24F2F97F76}"/>
              </a:ext>
            </a:extLst>
          </p:cNvPr>
          <p:cNvSpPr txBox="1"/>
          <p:nvPr/>
        </p:nvSpPr>
        <p:spPr>
          <a:xfrm>
            <a:off x="2004024" y="1195881"/>
            <a:ext cx="11027814" cy="692049"/>
          </a:xfrm>
          <a:prstGeom prst="rect">
            <a:avLst/>
          </a:prstGeom>
          <a:solidFill>
            <a:srgbClr val="46679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pt-BR" sz="3600" b="1" dirty="0"/>
              <a:t>FATORES QUE CONTRIBUI PARA O DÉFICIT ATUARIAL</a:t>
            </a:r>
            <a:endParaRPr lang="pt-BR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1" name="Group 63">
            <a:extLst>
              <a:ext uri="{FF2B5EF4-FFF2-40B4-BE49-F238E27FC236}">
                <a16:creationId xmlns:a16="http://schemas.microsoft.com/office/drawing/2014/main" id="{75A25510-F09F-0654-C497-FEA3BE5406DD}"/>
              </a:ext>
            </a:extLst>
          </p:cNvPr>
          <p:cNvGrpSpPr/>
          <p:nvPr/>
        </p:nvGrpSpPr>
        <p:grpSpPr>
          <a:xfrm>
            <a:off x="16428226" y="388126"/>
            <a:ext cx="1631174" cy="1631174"/>
            <a:chOff x="0" y="0"/>
            <a:chExt cx="812800" cy="812800"/>
          </a:xfrm>
        </p:grpSpPr>
        <p:sp>
          <p:nvSpPr>
            <p:cNvPr id="33" name="Freeform 64">
              <a:extLst>
                <a:ext uri="{FF2B5EF4-FFF2-40B4-BE49-F238E27FC236}">
                  <a16:creationId xmlns:a16="http://schemas.microsoft.com/office/drawing/2014/main" id="{7829AC2E-B815-A2B1-85D2-D7F6C6BFD04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34" name="TextBox 65">
              <a:extLst>
                <a:ext uri="{FF2B5EF4-FFF2-40B4-BE49-F238E27FC236}">
                  <a16:creationId xmlns:a16="http://schemas.microsoft.com/office/drawing/2014/main" id="{7B4A217B-B4AF-163B-7F2D-353BA7A47E49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35" name="Group 66">
            <a:extLst>
              <a:ext uri="{FF2B5EF4-FFF2-40B4-BE49-F238E27FC236}">
                <a16:creationId xmlns:a16="http://schemas.microsoft.com/office/drawing/2014/main" id="{810DE2A8-31F9-03A7-3F5E-4E26778C2193}"/>
              </a:ext>
            </a:extLst>
          </p:cNvPr>
          <p:cNvGrpSpPr/>
          <p:nvPr/>
        </p:nvGrpSpPr>
        <p:grpSpPr>
          <a:xfrm>
            <a:off x="16309567" y="540544"/>
            <a:ext cx="1941712" cy="1102151"/>
            <a:chOff x="0" y="-47625"/>
            <a:chExt cx="2588950" cy="1469534"/>
          </a:xfrm>
        </p:grpSpPr>
        <p:sp>
          <p:nvSpPr>
            <p:cNvPr id="36" name="TextBox 67">
              <a:extLst>
                <a:ext uri="{FF2B5EF4-FFF2-40B4-BE49-F238E27FC236}">
                  <a16:creationId xmlns:a16="http://schemas.microsoft.com/office/drawing/2014/main" id="{E973F74B-4E37-8C97-9DDB-AA8C6ABB8255}"/>
                </a:ext>
              </a:extLst>
            </p:cNvPr>
            <p:cNvSpPr txBox="1"/>
            <p:nvPr/>
          </p:nvSpPr>
          <p:spPr>
            <a:xfrm>
              <a:off x="0" y="-47625"/>
              <a:ext cx="2588950" cy="5333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1200" spc="535" dirty="0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41" name="TextBox 68">
              <a:extLst>
                <a:ext uri="{FF2B5EF4-FFF2-40B4-BE49-F238E27FC236}">
                  <a16:creationId xmlns:a16="http://schemas.microsoft.com/office/drawing/2014/main" id="{1962B141-7941-166F-8023-F3F1B0EB3FCD}"/>
                </a:ext>
              </a:extLst>
            </p:cNvPr>
            <p:cNvSpPr txBox="1"/>
            <p:nvPr/>
          </p:nvSpPr>
          <p:spPr>
            <a:xfrm>
              <a:off x="0" y="438343"/>
              <a:ext cx="2588950" cy="5323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1200" b="1" spc="228" dirty="0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42" name="Freeform 69">
              <a:extLst>
                <a:ext uri="{FF2B5EF4-FFF2-40B4-BE49-F238E27FC236}">
                  <a16:creationId xmlns:a16="http://schemas.microsoft.com/office/drawing/2014/main" id="{E349A4A5-9312-240F-CFD6-46874495C3FD}"/>
                </a:ext>
              </a:extLst>
            </p:cNvPr>
            <p:cNvSpPr/>
            <p:nvPr/>
          </p:nvSpPr>
          <p:spPr>
            <a:xfrm>
              <a:off x="1026748" y="698519"/>
              <a:ext cx="317224" cy="239108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43" name="TextBox 70">
              <a:extLst>
                <a:ext uri="{FF2B5EF4-FFF2-40B4-BE49-F238E27FC236}">
                  <a16:creationId xmlns:a16="http://schemas.microsoft.com/office/drawing/2014/main" id="{5337F630-F23A-DCAF-D4CB-F9999ADD62A4}"/>
                </a:ext>
              </a:extLst>
            </p:cNvPr>
            <p:cNvSpPr txBox="1"/>
            <p:nvPr/>
          </p:nvSpPr>
          <p:spPr>
            <a:xfrm>
              <a:off x="0" y="1014105"/>
              <a:ext cx="2588950" cy="4078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200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46" name="Imagem 45">
            <a:extLst>
              <a:ext uri="{FF2B5EF4-FFF2-40B4-BE49-F238E27FC236}">
                <a16:creationId xmlns:a16="http://schemas.microsoft.com/office/drawing/2014/main" id="{E432C511-F785-CDA0-3727-E1FDBBF5F7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0490" y="704708"/>
            <a:ext cx="2174636" cy="969852"/>
          </a:xfrm>
          <a:prstGeom prst="rect">
            <a:avLst/>
          </a:prstGeom>
        </p:spPr>
      </p:pic>
      <p:sp>
        <p:nvSpPr>
          <p:cNvPr id="3" name="Retângulo: Cantos Diagonais Recortados 2">
            <a:extLst>
              <a:ext uri="{FF2B5EF4-FFF2-40B4-BE49-F238E27FC236}">
                <a16:creationId xmlns:a16="http://schemas.microsoft.com/office/drawing/2014/main" id="{385F4058-7A7F-182F-5269-D38D71216D0F}"/>
              </a:ext>
            </a:extLst>
          </p:cNvPr>
          <p:cNvSpPr/>
          <p:nvPr/>
        </p:nvSpPr>
        <p:spPr>
          <a:xfrm>
            <a:off x="2705100" y="3745437"/>
            <a:ext cx="12877800" cy="5836855"/>
          </a:xfrm>
          <a:prstGeom prst="snip2DiagRect">
            <a:avLst/>
          </a:prstGeom>
          <a:solidFill>
            <a:srgbClr val="F06421"/>
          </a:solidFill>
          <a:ln>
            <a:solidFill>
              <a:srgbClr val="60C04E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" name="TextBox 29">
            <a:extLst>
              <a:ext uri="{FF2B5EF4-FFF2-40B4-BE49-F238E27FC236}">
                <a16:creationId xmlns:a16="http://schemas.microsoft.com/office/drawing/2014/main" id="{BD025EB1-B64F-19C5-476A-2CCA83311AE3}"/>
              </a:ext>
            </a:extLst>
          </p:cNvPr>
          <p:cNvSpPr txBox="1"/>
          <p:nvPr/>
        </p:nvSpPr>
        <p:spPr>
          <a:xfrm>
            <a:off x="3967399" y="4934201"/>
            <a:ext cx="5448664" cy="8848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pt-BR" sz="2000" b="1" dirty="0">
                <a:solidFill>
                  <a:schemeClr val="bg1"/>
                </a:solidFill>
                <a:latin typeface="Garet Bold" panose="020B0604020202020204" charset="0"/>
              </a:rPr>
              <a:t>Leis Municipais que ainda permitem Incorporações, Progressões salariais...;</a:t>
            </a:r>
          </a:p>
        </p:txBody>
      </p:sp>
      <p:sp>
        <p:nvSpPr>
          <p:cNvPr id="5" name="TextBox 30">
            <a:extLst>
              <a:ext uri="{FF2B5EF4-FFF2-40B4-BE49-F238E27FC236}">
                <a16:creationId xmlns:a16="http://schemas.microsoft.com/office/drawing/2014/main" id="{5039ED5A-F758-C2EA-F6DA-FA926179383C}"/>
              </a:ext>
            </a:extLst>
          </p:cNvPr>
          <p:cNvSpPr txBox="1"/>
          <p:nvPr/>
        </p:nvSpPr>
        <p:spPr>
          <a:xfrm>
            <a:off x="3967399" y="7424777"/>
            <a:ext cx="5448664" cy="134652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pt-BR" sz="2000" dirty="0">
                <a:solidFill>
                  <a:schemeClr val="bg1"/>
                </a:solidFill>
                <a:latin typeface="Garet Bold" panose="020B0604020202020204" charset="0"/>
              </a:rPr>
              <a:t>Decisões Judiciais de Reconhecimentos de Direitos Sem Contribuição  Previdenciária;</a:t>
            </a:r>
          </a:p>
        </p:txBody>
      </p:sp>
      <p:sp>
        <p:nvSpPr>
          <p:cNvPr id="6" name="TextBox 31">
            <a:extLst>
              <a:ext uri="{FF2B5EF4-FFF2-40B4-BE49-F238E27FC236}">
                <a16:creationId xmlns:a16="http://schemas.microsoft.com/office/drawing/2014/main" id="{C4234454-E41B-5910-73FA-D14853C60868}"/>
              </a:ext>
            </a:extLst>
          </p:cNvPr>
          <p:cNvSpPr txBox="1"/>
          <p:nvPr/>
        </p:nvSpPr>
        <p:spPr>
          <a:xfrm>
            <a:off x="9829800" y="4860226"/>
            <a:ext cx="4926915" cy="69634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pt-BR" sz="2000" dirty="0">
                <a:solidFill>
                  <a:schemeClr val="bg1"/>
                </a:solidFill>
                <a:latin typeface="Garet Bold" panose="020B0604020202020204" charset="0"/>
              </a:rPr>
              <a:t>Planos de carreiras sem Estudo de Viabilidade Atuarial;</a:t>
            </a:r>
            <a:endParaRPr lang="pt-BR" sz="2000" kern="100" dirty="0">
              <a:solidFill>
                <a:schemeClr val="bg1"/>
              </a:solidFill>
              <a:latin typeface="Garet Bold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34">
            <a:extLst>
              <a:ext uri="{FF2B5EF4-FFF2-40B4-BE49-F238E27FC236}">
                <a16:creationId xmlns:a16="http://schemas.microsoft.com/office/drawing/2014/main" id="{C5966D6B-6F7A-F072-8AA2-CC1CD0490C23}"/>
              </a:ext>
            </a:extLst>
          </p:cNvPr>
          <p:cNvSpPr txBox="1"/>
          <p:nvPr/>
        </p:nvSpPr>
        <p:spPr>
          <a:xfrm>
            <a:off x="3967399" y="4400801"/>
            <a:ext cx="4926915" cy="3424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592"/>
              </a:lnSpc>
            </a:pPr>
            <a:r>
              <a:rPr lang="en-US" sz="2400" dirty="0">
                <a:latin typeface="Garet"/>
                <a:ea typeface="Garet"/>
                <a:cs typeface="Garet"/>
                <a:sym typeface="Garet"/>
              </a:rPr>
              <a:t>01</a:t>
            </a:r>
          </a:p>
        </p:txBody>
      </p:sp>
      <p:sp>
        <p:nvSpPr>
          <p:cNvPr id="8" name="TextBox 35">
            <a:extLst>
              <a:ext uri="{FF2B5EF4-FFF2-40B4-BE49-F238E27FC236}">
                <a16:creationId xmlns:a16="http://schemas.microsoft.com/office/drawing/2014/main" id="{36AAE8E6-4955-09E2-4402-BADC8CEF8CBC}"/>
              </a:ext>
            </a:extLst>
          </p:cNvPr>
          <p:cNvSpPr txBox="1"/>
          <p:nvPr/>
        </p:nvSpPr>
        <p:spPr>
          <a:xfrm>
            <a:off x="3967399" y="6818711"/>
            <a:ext cx="4926915" cy="3424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592"/>
              </a:lnSpc>
            </a:pPr>
            <a:r>
              <a:rPr lang="en-US" sz="2400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03</a:t>
            </a:r>
          </a:p>
        </p:txBody>
      </p:sp>
      <p:sp>
        <p:nvSpPr>
          <p:cNvPr id="9" name="TextBox 36">
            <a:extLst>
              <a:ext uri="{FF2B5EF4-FFF2-40B4-BE49-F238E27FC236}">
                <a16:creationId xmlns:a16="http://schemas.microsoft.com/office/drawing/2014/main" id="{25B36F1B-632D-4169-0730-B978733C4A22}"/>
              </a:ext>
            </a:extLst>
          </p:cNvPr>
          <p:cNvSpPr txBox="1"/>
          <p:nvPr/>
        </p:nvSpPr>
        <p:spPr>
          <a:xfrm>
            <a:off x="9829801" y="4400801"/>
            <a:ext cx="4926915" cy="3424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592"/>
              </a:lnSpc>
            </a:pPr>
            <a:r>
              <a:rPr lang="en-US" sz="2400" dirty="0">
                <a:solidFill>
                  <a:srgbClr val="46679C"/>
                </a:solidFill>
                <a:latin typeface="Garet"/>
                <a:ea typeface="Garet"/>
                <a:cs typeface="Garet"/>
                <a:sym typeface="Garet"/>
              </a:rPr>
              <a:t>02</a:t>
            </a:r>
          </a:p>
        </p:txBody>
      </p:sp>
      <p:sp>
        <p:nvSpPr>
          <p:cNvPr id="10" name="TextBox 30">
            <a:extLst>
              <a:ext uri="{FF2B5EF4-FFF2-40B4-BE49-F238E27FC236}">
                <a16:creationId xmlns:a16="http://schemas.microsoft.com/office/drawing/2014/main" id="{39F9B80B-8661-826A-1950-B1FE36A52983}"/>
              </a:ext>
            </a:extLst>
          </p:cNvPr>
          <p:cNvSpPr txBox="1"/>
          <p:nvPr/>
        </p:nvSpPr>
        <p:spPr>
          <a:xfrm>
            <a:off x="9858703" y="7467924"/>
            <a:ext cx="4926915" cy="88485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000" dirty="0">
                <a:solidFill>
                  <a:schemeClr val="bg1"/>
                </a:solidFill>
                <a:latin typeface="Garet Bold" panose="020B0604020202020204" charset="0"/>
              </a:rPr>
              <a:t>Adequação da EC 103/2019 - Revisão de Regras de Benefícios.</a:t>
            </a:r>
          </a:p>
        </p:txBody>
      </p:sp>
      <p:sp>
        <p:nvSpPr>
          <p:cNvPr id="11" name="TextBox 35">
            <a:extLst>
              <a:ext uri="{FF2B5EF4-FFF2-40B4-BE49-F238E27FC236}">
                <a16:creationId xmlns:a16="http://schemas.microsoft.com/office/drawing/2014/main" id="{4E192B45-47D4-B985-42A5-7D9AC41F1374}"/>
              </a:ext>
            </a:extLst>
          </p:cNvPr>
          <p:cNvSpPr txBox="1"/>
          <p:nvPr/>
        </p:nvSpPr>
        <p:spPr>
          <a:xfrm>
            <a:off x="9858703" y="6780871"/>
            <a:ext cx="4926915" cy="3424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592"/>
              </a:lnSpc>
            </a:pPr>
            <a:r>
              <a:rPr lang="en-US" sz="2400" dirty="0">
                <a:solidFill>
                  <a:srgbClr val="60C04E"/>
                </a:solidFill>
                <a:latin typeface="Garet"/>
                <a:ea typeface="Garet"/>
                <a:cs typeface="Garet"/>
                <a:sym typeface="Gare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150363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6679C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F07C367-BAEA-3685-95B9-71FF0B61AF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572EBC8C-A1C5-A16A-34FE-1F3C03F1DDEF}"/>
              </a:ext>
            </a:extLst>
          </p:cNvPr>
          <p:cNvSpPr/>
          <p:nvPr/>
        </p:nvSpPr>
        <p:spPr>
          <a:xfrm>
            <a:off x="13636266" y="-1135874"/>
            <a:ext cx="2822934" cy="3048000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/>
          <a:lstStyle/>
          <a:p>
            <a:endParaRPr lang="pt-BR"/>
          </a:p>
        </p:txBody>
      </p:sp>
      <p:grpSp>
        <p:nvGrpSpPr>
          <p:cNvPr id="4" name="Group 63">
            <a:extLst>
              <a:ext uri="{FF2B5EF4-FFF2-40B4-BE49-F238E27FC236}">
                <a16:creationId xmlns:a16="http://schemas.microsoft.com/office/drawing/2014/main" id="{AB2486E3-F93A-AC8D-0E66-6DF421F21779}"/>
              </a:ext>
            </a:extLst>
          </p:cNvPr>
          <p:cNvGrpSpPr/>
          <p:nvPr/>
        </p:nvGrpSpPr>
        <p:grpSpPr>
          <a:xfrm>
            <a:off x="16428226" y="388126"/>
            <a:ext cx="1631174" cy="1631174"/>
            <a:chOff x="0" y="0"/>
            <a:chExt cx="812800" cy="812800"/>
          </a:xfrm>
        </p:grpSpPr>
        <p:sp>
          <p:nvSpPr>
            <p:cNvPr id="5" name="Freeform 64">
              <a:extLst>
                <a:ext uri="{FF2B5EF4-FFF2-40B4-BE49-F238E27FC236}">
                  <a16:creationId xmlns:a16="http://schemas.microsoft.com/office/drawing/2014/main" id="{896AC970-FD76-7CF6-2875-6CEC18EA631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6" name="TextBox 65">
              <a:extLst>
                <a:ext uri="{FF2B5EF4-FFF2-40B4-BE49-F238E27FC236}">
                  <a16:creationId xmlns:a16="http://schemas.microsoft.com/office/drawing/2014/main" id="{3EC85259-9A7C-7727-F981-07ACBCD80316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7" name="Group 66">
            <a:extLst>
              <a:ext uri="{FF2B5EF4-FFF2-40B4-BE49-F238E27FC236}">
                <a16:creationId xmlns:a16="http://schemas.microsoft.com/office/drawing/2014/main" id="{38021056-9C42-12CA-A447-F1ACBB68DE66}"/>
              </a:ext>
            </a:extLst>
          </p:cNvPr>
          <p:cNvGrpSpPr/>
          <p:nvPr/>
        </p:nvGrpSpPr>
        <p:grpSpPr>
          <a:xfrm>
            <a:off x="16309567" y="540544"/>
            <a:ext cx="1941712" cy="1102151"/>
            <a:chOff x="0" y="-47625"/>
            <a:chExt cx="2588950" cy="1469534"/>
          </a:xfrm>
        </p:grpSpPr>
        <p:sp>
          <p:nvSpPr>
            <p:cNvPr id="8" name="TextBox 67">
              <a:extLst>
                <a:ext uri="{FF2B5EF4-FFF2-40B4-BE49-F238E27FC236}">
                  <a16:creationId xmlns:a16="http://schemas.microsoft.com/office/drawing/2014/main" id="{D3CBD9E1-9604-1BA2-A709-4992CA270F11}"/>
                </a:ext>
              </a:extLst>
            </p:cNvPr>
            <p:cNvSpPr txBox="1"/>
            <p:nvPr/>
          </p:nvSpPr>
          <p:spPr>
            <a:xfrm>
              <a:off x="0" y="-47625"/>
              <a:ext cx="2588950" cy="5333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1200" spc="535" dirty="0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9" name="TextBox 68">
              <a:extLst>
                <a:ext uri="{FF2B5EF4-FFF2-40B4-BE49-F238E27FC236}">
                  <a16:creationId xmlns:a16="http://schemas.microsoft.com/office/drawing/2014/main" id="{4BC7C8DD-79A4-2862-12A7-F3B073294AA9}"/>
                </a:ext>
              </a:extLst>
            </p:cNvPr>
            <p:cNvSpPr txBox="1"/>
            <p:nvPr/>
          </p:nvSpPr>
          <p:spPr>
            <a:xfrm>
              <a:off x="0" y="438343"/>
              <a:ext cx="2588950" cy="5323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1200" b="1" spc="228" dirty="0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10" name="Freeform 69">
              <a:extLst>
                <a:ext uri="{FF2B5EF4-FFF2-40B4-BE49-F238E27FC236}">
                  <a16:creationId xmlns:a16="http://schemas.microsoft.com/office/drawing/2014/main" id="{8DFE8DE8-84B2-60B9-3AD5-1C27E5FB3774}"/>
                </a:ext>
              </a:extLst>
            </p:cNvPr>
            <p:cNvSpPr/>
            <p:nvPr/>
          </p:nvSpPr>
          <p:spPr>
            <a:xfrm>
              <a:off x="1026748" y="698519"/>
              <a:ext cx="317224" cy="239108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70">
              <a:extLst>
                <a:ext uri="{FF2B5EF4-FFF2-40B4-BE49-F238E27FC236}">
                  <a16:creationId xmlns:a16="http://schemas.microsoft.com/office/drawing/2014/main" id="{84F06993-1D37-8D8B-6019-E75799314CED}"/>
                </a:ext>
              </a:extLst>
            </p:cNvPr>
            <p:cNvSpPr txBox="1"/>
            <p:nvPr/>
          </p:nvSpPr>
          <p:spPr>
            <a:xfrm>
              <a:off x="0" y="1014105"/>
              <a:ext cx="2588950" cy="4078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200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12" name="Imagem 11">
            <a:extLst>
              <a:ext uri="{FF2B5EF4-FFF2-40B4-BE49-F238E27FC236}">
                <a16:creationId xmlns:a16="http://schemas.microsoft.com/office/drawing/2014/main" id="{786DA564-FE00-78DE-4DEE-B933BB99A51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0415" y="518171"/>
            <a:ext cx="2174636" cy="969852"/>
          </a:xfrm>
          <a:prstGeom prst="rect">
            <a:avLst/>
          </a:prstGeom>
        </p:spPr>
      </p:pic>
      <p:pic>
        <p:nvPicPr>
          <p:cNvPr id="1026" name="Picture 2" descr="Não desista. Geralmente é a última... Paulo Coelho - Pensador">
            <a:extLst>
              <a:ext uri="{FF2B5EF4-FFF2-40B4-BE49-F238E27FC236}">
                <a16:creationId xmlns:a16="http://schemas.microsoft.com/office/drawing/2014/main" id="{30454C21-5CCF-4186-96F8-5FDFEC3B2D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091" y="1279483"/>
            <a:ext cx="8096254" cy="42505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2">
            <a:extLst>
              <a:ext uri="{FF2B5EF4-FFF2-40B4-BE49-F238E27FC236}">
                <a16:creationId xmlns:a16="http://schemas.microsoft.com/office/drawing/2014/main" id="{C124A4FA-BA34-990E-3C74-183FFB4CDD81}"/>
              </a:ext>
            </a:extLst>
          </p:cNvPr>
          <p:cNvSpPr txBox="1"/>
          <p:nvPr/>
        </p:nvSpPr>
        <p:spPr>
          <a:xfrm>
            <a:off x="5811218" y="7277100"/>
            <a:ext cx="6665561" cy="43088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240"/>
              </a:lnSpc>
            </a:pPr>
            <a:r>
              <a:rPr lang="en-US" sz="3200" b="1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Jorge Alberto Almeida da Silva</a:t>
            </a:r>
          </a:p>
        </p:txBody>
      </p:sp>
      <p:sp>
        <p:nvSpPr>
          <p:cNvPr id="3" name="TextBox 12">
            <a:extLst>
              <a:ext uri="{FF2B5EF4-FFF2-40B4-BE49-F238E27FC236}">
                <a16:creationId xmlns:a16="http://schemas.microsoft.com/office/drawing/2014/main" id="{EF91D069-7BBA-10B0-6D88-1CF3864D0AE7}"/>
              </a:ext>
            </a:extLst>
          </p:cNvPr>
          <p:cNvSpPr txBox="1"/>
          <p:nvPr/>
        </p:nvSpPr>
        <p:spPr>
          <a:xfrm>
            <a:off x="5988145" y="7983275"/>
            <a:ext cx="6311705" cy="19389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dirty="0" err="1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Diretor</a:t>
            </a:r>
            <a:r>
              <a:rPr lang="en-US" sz="2400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-Presidente do Prev Duas Barras</a:t>
            </a:r>
          </a:p>
          <a:p>
            <a:pPr algn="ctr">
              <a:lnSpc>
                <a:spcPct val="200000"/>
              </a:lnSpc>
            </a:pPr>
            <a:r>
              <a:rPr lang="en-US" sz="2400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Consultor </a:t>
            </a:r>
            <a:r>
              <a:rPr lang="en-US" sz="2400" dirty="0" err="1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Previdenciário</a:t>
            </a:r>
            <a:endParaRPr lang="en-US" sz="2400" dirty="0">
              <a:solidFill>
                <a:srgbClr val="FFFFFF"/>
              </a:solidFill>
              <a:latin typeface="Garet"/>
              <a:ea typeface="Garet"/>
              <a:cs typeface="Garet"/>
              <a:sym typeface="Garet"/>
            </a:endParaRPr>
          </a:p>
          <a:p>
            <a:pPr algn="ctr">
              <a:lnSpc>
                <a:spcPct val="200000"/>
              </a:lnSpc>
            </a:pPr>
            <a:r>
              <a:rPr lang="en-US" sz="2400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(22) 99275-2767</a:t>
            </a:r>
          </a:p>
        </p:txBody>
      </p:sp>
    </p:spTree>
    <p:extLst>
      <p:ext uri="{BB962C8B-B14F-4D97-AF65-F5344CB8AC3E}">
        <p14:creationId xmlns:p14="http://schemas.microsoft.com/office/powerpoint/2010/main" val="3891625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D2898C-B7E8-803F-266D-D88FDF8AEF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tângulo 70">
            <a:extLst>
              <a:ext uri="{FF2B5EF4-FFF2-40B4-BE49-F238E27FC236}">
                <a16:creationId xmlns:a16="http://schemas.microsoft.com/office/drawing/2014/main" id="{8AC2C050-F13F-C6DE-DB3F-3F520B2F8588}"/>
              </a:ext>
            </a:extLst>
          </p:cNvPr>
          <p:cNvSpPr/>
          <p:nvPr/>
        </p:nvSpPr>
        <p:spPr>
          <a:xfrm>
            <a:off x="0" y="5981701"/>
            <a:ext cx="18344650" cy="4305299"/>
          </a:xfrm>
          <a:prstGeom prst="rect">
            <a:avLst/>
          </a:prstGeom>
          <a:solidFill>
            <a:srgbClr val="F06421"/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TextBox 27">
            <a:extLst>
              <a:ext uri="{FF2B5EF4-FFF2-40B4-BE49-F238E27FC236}">
                <a16:creationId xmlns:a16="http://schemas.microsoft.com/office/drawing/2014/main" id="{45820844-B89F-408A-AD3E-87AFE55D1B5B}"/>
              </a:ext>
            </a:extLst>
          </p:cNvPr>
          <p:cNvSpPr txBox="1"/>
          <p:nvPr/>
        </p:nvSpPr>
        <p:spPr>
          <a:xfrm>
            <a:off x="94257" y="8068603"/>
            <a:ext cx="3347764" cy="290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03"/>
              </a:lnSpc>
            </a:pPr>
            <a:r>
              <a:rPr lang="en-US" sz="1799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R$ 18.500,00              </a:t>
            </a:r>
            <a:r>
              <a:rPr lang="en-US" sz="1799" u="sng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50</a:t>
            </a:r>
          </a:p>
        </p:txBody>
      </p:sp>
      <p:sp>
        <p:nvSpPr>
          <p:cNvPr id="28" name="TextBox 28">
            <a:extLst>
              <a:ext uri="{FF2B5EF4-FFF2-40B4-BE49-F238E27FC236}">
                <a16:creationId xmlns:a16="http://schemas.microsoft.com/office/drawing/2014/main" id="{438ECCD0-3844-C00E-3FF1-FD31289660B7}"/>
              </a:ext>
            </a:extLst>
          </p:cNvPr>
          <p:cNvSpPr txBox="1"/>
          <p:nvPr/>
        </p:nvSpPr>
        <p:spPr>
          <a:xfrm>
            <a:off x="94257" y="7595439"/>
            <a:ext cx="3848361" cy="2821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pt-BR" dirty="0">
                <a:latin typeface="Garet Bold" panose="020B0604020202020204" charset="0"/>
              </a:rPr>
              <a:t>Contribuição – Quantitativo:</a:t>
            </a:r>
            <a:endParaRPr lang="en-US" sz="2000" b="1" dirty="0">
              <a:solidFill>
                <a:srgbClr val="FFFFFF"/>
              </a:solidFill>
              <a:latin typeface="Garet Bold" panose="020B0604020202020204" charset="0"/>
              <a:ea typeface="Garet Bold"/>
              <a:cs typeface="Garet Bold"/>
              <a:sym typeface="Garet Bold"/>
            </a:endParaRPr>
          </a:p>
        </p:txBody>
      </p:sp>
      <p:sp>
        <p:nvSpPr>
          <p:cNvPr id="32" name="TextBox 32">
            <a:extLst>
              <a:ext uri="{FF2B5EF4-FFF2-40B4-BE49-F238E27FC236}">
                <a16:creationId xmlns:a16="http://schemas.microsoft.com/office/drawing/2014/main" id="{8C117B2A-EF43-0F94-EACD-A3EF4EED59D6}"/>
              </a:ext>
            </a:extLst>
          </p:cNvPr>
          <p:cNvSpPr txBox="1"/>
          <p:nvPr/>
        </p:nvSpPr>
        <p:spPr>
          <a:xfrm>
            <a:off x="115791" y="747745"/>
            <a:ext cx="12508144" cy="7213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944"/>
              </a:lnSpc>
            </a:pP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EM BUSCA DO EQUILÍBRIO FINANCEIRO E ATUARIAL</a:t>
            </a:r>
          </a:p>
        </p:txBody>
      </p:sp>
      <p:sp>
        <p:nvSpPr>
          <p:cNvPr id="37" name="AutoShape 37">
            <a:extLst>
              <a:ext uri="{FF2B5EF4-FFF2-40B4-BE49-F238E27FC236}">
                <a16:creationId xmlns:a16="http://schemas.microsoft.com/office/drawing/2014/main" id="{C8AE1147-7413-357A-5710-2E314CEC70A7}"/>
              </a:ext>
            </a:extLst>
          </p:cNvPr>
          <p:cNvSpPr/>
          <p:nvPr/>
        </p:nvSpPr>
        <p:spPr>
          <a:xfrm flipV="1">
            <a:off x="321864" y="6970473"/>
            <a:ext cx="17522129" cy="42686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grpSp>
        <p:nvGrpSpPr>
          <p:cNvPr id="38" name="Group 38">
            <a:extLst>
              <a:ext uri="{FF2B5EF4-FFF2-40B4-BE49-F238E27FC236}">
                <a16:creationId xmlns:a16="http://schemas.microsoft.com/office/drawing/2014/main" id="{33DA3909-7C27-1E17-44E2-63264DC109BB}"/>
              </a:ext>
            </a:extLst>
          </p:cNvPr>
          <p:cNvGrpSpPr/>
          <p:nvPr/>
        </p:nvGrpSpPr>
        <p:grpSpPr>
          <a:xfrm>
            <a:off x="1600256" y="6698401"/>
            <a:ext cx="602927" cy="602927"/>
            <a:chOff x="0" y="0"/>
            <a:chExt cx="812800" cy="812800"/>
          </a:xfrm>
        </p:grpSpPr>
        <p:sp>
          <p:nvSpPr>
            <p:cNvPr id="39" name="Freeform 39">
              <a:extLst>
                <a:ext uri="{FF2B5EF4-FFF2-40B4-BE49-F238E27FC236}">
                  <a16:creationId xmlns:a16="http://schemas.microsoft.com/office/drawing/2014/main" id="{378024DA-EE33-7507-0A46-EB92AE9A3CD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0" name="TextBox 40">
              <a:extLst>
                <a:ext uri="{FF2B5EF4-FFF2-40B4-BE49-F238E27FC236}">
                  <a16:creationId xmlns:a16="http://schemas.microsoft.com/office/drawing/2014/main" id="{C7B99335-1962-1ADD-3761-DE23091A2E06}"/>
                </a:ext>
              </a:extLst>
            </p:cNvPr>
            <p:cNvSpPr txBox="1"/>
            <p:nvPr/>
          </p:nvSpPr>
          <p:spPr>
            <a:xfrm>
              <a:off x="76200" y="114300"/>
              <a:ext cx="660400" cy="6223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2"/>
                </a:lnSpc>
              </a:pPr>
              <a:endParaRPr/>
            </a:p>
          </p:txBody>
        </p:sp>
      </p:grpSp>
      <p:sp>
        <p:nvSpPr>
          <p:cNvPr id="44" name="Freeform 44">
            <a:extLst>
              <a:ext uri="{FF2B5EF4-FFF2-40B4-BE49-F238E27FC236}">
                <a16:creationId xmlns:a16="http://schemas.microsoft.com/office/drawing/2014/main" id="{5507AF1D-6E21-015B-8ECE-F863FD49BBF2}"/>
              </a:ext>
            </a:extLst>
          </p:cNvPr>
          <p:cNvSpPr/>
          <p:nvPr/>
        </p:nvSpPr>
        <p:spPr>
          <a:xfrm>
            <a:off x="5145660" y="6711695"/>
            <a:ext cx="602927" cy="60292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FFFFFF"/>
          </a:solidFill>
        </p:spPr>
        <p:txBody>
          <a:bodyPr/>
          <a:lstStyle/>
          <a:p>
            <a:endParaRPr lang="pt-BR"/>
          </a:p>
        </p:txBody>
      </p:sp>
      <p:sp>
        <p:nvSpPr>
          <p:cNvPr id="45" name="TextBox 45">
            <a:extLst>
              <a:ext uri="{FF2B5EF4-FFF2-40B4-BE49-F238E27FC236}">
                <a16:creationId xmlns:a16="http://schemas.microsoft.com/office/drawing/2014/main" id="{C6ED1A1A-8F2C-73EF-AD74-FE7C3027024A}"/>
              </a:ext>
            </a:extLst>
          </p:cNvPr>
          <p:cNvSpPr txBox="1"/>
          <p:nvPr/>
        </p:nvSpPr>
        <p:spPr>
          <a:xfrm>
            <a:off x="6124924" y="6769057"/>
            <a:ext cx="489878" cy="46161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592"/>
              </a:lnSpc>
            </a:pPr>
            <a:endParaRPr/>
          </a:p>
        </p:txBody>
      </p:sp>
      <p:grpSp>
        <p:nvGrpSpPr>
          <p:cNvPr id="48" name="Group 48">
            <a:extLst>
              <a:ext uri="{FF2B5EF4-FFF2-40B4-BE49-F238E27FC236}">
                <a16:creationId xmlns:a16="http://schemas.microsoft.com/office/drawing/2014/main" id="{282590E0-5640-56ED-E134-9289F800A6FD}"/>
              </a:ext>
            </a:extLst>
          </p:cNvPr>
          <p:cNvGrpSpPr/>
          <p:nvPr/>
        </p:nvGrpSpPr>
        <p:grpSpPr>
          <a:xfrm>
            <a:off x="8781464" y="6687342"/>
            <a:ext cx="602927" cy="60292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4FDA8AB8-6BF4-BAE7-A946-5D6A3BEFD53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0EAC35E8-0462-B056-388E-189E33B6F7C6}"/>
                </a:ext>
              </a:extLst>
            </p:cNvPr>
            <p:cNvSpPr txBox="1"/>
            <p:nvPr/>
          </p:nvSpPr>
          <p:spPr>
            <a:xfrm>
              <a:off x="76200" y="114300"/>
              <a:ext cx="660400" cy="6223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2"/>
                </a:lnSpc>
              </a:pPr>
              <a:endParaRPr/>
            </a:p>
          </p:txBody>
        </p:sp>
      </p:grpSp>
      <p:grpSp>
        <p:nvGrpSpPr>
          <p:cNvPr id="53" name="Group 53">
            <a:extLst>
              <a:ext uri="{FF2B5EF4-FFF2-40B4-BE49-F238E27FC236}">
                <a16:creationId xmlns:a16="http://schemas.microsoft.com/office/drawing/2014/main" id="{2D4CD405-7C35-88B1-1A32-5F89A71C850C}"/>
              </a:ext>
            </a:extLst>
          </p:cNvPr>
          <p:cNvGrpSpPr/>
          <p:nvPr/>
        </p:nvGrpSpPr>
        <p:grpSpPr>
          <a:xfrm>
            <a:off x="12602401" y="6669009"/>
            <a:ext cx="1236905" cy="602927"/>
            <a:chOff x="-930860" y="0"/>
            <a:chExt cx="1667460" cy="812800"/>
          </a:xfrm>
        </p:grpSpPr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4C8C2D98-875E-61E7-CC78-A1AD05C103A1}"/>
                </a:ext>
              </a:extLst>
            </p:cNvPr>
            <p:cNvSpPr/>
            <p:nvPr/>
          </p:nvSpPr>
          <p:spPr>
            <a:xfrm>
              <a:off x="-93086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5A0CA007-08E3-C2B1-71C6-73CEDC86196C}"/>
                </a:ext>
              </a:extLst>
            </p:cNvPr>
            <p:cNvSpPr txBox="1"/>
            <p:nvPr/>
          </p:nvSpPr>
          <p:spPr>
            <a:xfrm>
              <a:off x="76200" y="114300"/>
              <a:ext cx="660400" cy="6223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2"/>
                </a:lnSpc>
              </a:pPr>
              <a:endParaRPr/>
            </a:p>
          </p:txBody>
        </p:sp>
      </p:grpSp>
      <p:sp>
        <p:nvSpPr>
          <p:cNvPr id="57" name="TextBox 57">
            <a:extLst>
              <a:ext uri="{FF2B5EF4-FFF2-40B4-BE49-F238E27FC236}">
                <a16:creationId xmlns:a16="http://schemas.microsoft.com/office/drawing/2014/main" id="{491EA9F7-1FC2-791E-6C1C-661CE0C2A65F}"/>
              </a:ext>
            </a:extLst>
          </p:cNvPr>
          <p:cNvSpPr txBox="1"/>
          <p:nvPr/>
        </p:nvSpPr>
        <p:spPr>
          <a:xfrm>
            <a:off x="4597360" y="8041526"/>
            <a:ext cx="1594430" cy="2904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303"/>
              </a:lnSpc>
            </a:pPr>
            <a:r>
              <a:rPr lang="en-US" sz="1799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R$ 18.500,00</a:t>
            </a:r>
          </a:p>
        </p:txBody>
      </p:sp>
      <p:sp>
        <p:nvSpPr>
          <p:cNvPr id="58" name="TextBox 58">
            <a:extLst>
              <a:ext uri="{FF2B5EF4-FFF2-40B4-BE49-F238E27FC236}">
                <a16:creationId xmlns:a16="http://schemas.microsoft.com/office/drawing/2014/main" id="{63CADE7E-8717-F4BA-227C-B6AEB318477F}"/>
              </a:ext>
            </a:extLst>
          </p:cNvPr>
          <p:cNvSpPr txBox="1"/>
          <p:nvPr/>
        </p:nvSpPr>
        <p:spPr>
          <a:xfrm>
            <a:off x="3871440" y="7581308"/>
            <a:ext cx="3347764" cy="2808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pt-BR" dirty="0">
                <a:latin typeface="Garet Bold" panose="020B0604020202020204" charset="0"/>
              </a:rPr>
              <a:t>Contribuição Patronal: </a:t>
            </a:r>
            <a:endParaRPr lang="en-US" sz="2000" b="1" dirty="0">
              <a:solidFill>
                <a:srgbClr val="FFFFFF"/>
              </a:solidFill>
              <a:latin typeface="Garet Bold" panose="020B0604020202020204" charset="0"/>
              <a:ea typeface="Garet Bold"/>
              <a:cs typeface="Garet Bold"/>
              <a:sym typeface="Garet Bold"/>
            </a:endParaRPr>
          </a:p>
        </p:txBody>
      </p:sp>
      <p:sp>
        <p:nvSpPr>
          <p:cNvPr id="59" name="TextBox 59">
            <a:extLst>
              <a:ext uri="{FF2B5EF4-FFF2-40B4-BE49-F238E27FC236}">
                <a16:creationId xmlns:a16="http://schemas.microsoft.com/office/drawing/2014/main" id="{F316BC9C-3D5D-0508-9BD3-ECF5B1CAA1BC}"/>
              </a:ext>
            </a:extLst>
          </p:cNvPr>
          <p:cNvSpPr txBox="1"/>
          <p:nvPr/>
        </p:nvSpPr>
        <p:spPr>
          <a:xfrm>
            <a:off x="7410679" y="8057810"/>
            <a:ext cx="3347764" cy="290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03"/>
              </a:lnSpc>
            </a:pPr>
            <a:r>
              <a:rPr lang="en-US" sz="1799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R$290.500,00</a:t>
            </a:r>
          </a:p>
        </p:txBody>
      </p:sp>
      <p:sp>
        <p:nvSpPr>
          <p:cNvPr id="60" name="TextBox 60">
            <a:extLst>
              <a:ext uri="{FF2B5EF4-FFF2-40B4-BE49-F238E27FC236}">
                <a16:creationId xmlns:a16="http://schemas.microsoft.com/office/drawing/2014/main" id="{844A0CA4-3630-DBFB-B059-87D546672A45}"/>
              </a:ext>
            </a:extLst>
          </p:cNvPr>
          <p:cNvSpPr txBox="1"/>
          <p:nvPr/>
        </p:nvSpPr>
        <p:spPr>
          <a:xfrm>
            <a:off x="7410679" y="7439602"/>
            <a:ext cx="3347764" cy="5642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pt-BR" dirty="0">
                <a:latin typeface="Garet Bold" panose="020B0604020202020204" charset="0"/>
              </a:rPr>
              <a:t>Plano de amortização 176/420:</a:t>
            </a:r>
            <a:endParaRPr lang="en-US" sz="2000" b="1" dirty="0">
              <a:solidFill>
                <a:srgbClr val="FFFFFF"/>
              </a:solidFill>
              <a:latin typeface="Garet Bold" panose="020B0604020202020204" charset="0"/>
              <a:ea typeface="Garet Bold"/>
              <a:cs typeface="Garet Bold"/>
              <a:sym typeface="Garet Bold"/>
            </a:endParaRPr>
          </a:p>
        </p:txBody>
      </p:sp>
      <p:sp>
        <p:nvSpPr>
          <p:cNvPr id="61" name="TextBox 61">
            <a:extLst>
              <a:ext uri="{FF2B5EF4-FFF2-40B4-BE49-F238E27FC236}">
                <a16:creationId xmlns:a16="http://schemas.microsoft.com/office/drawing/2014/main" id="{7C66145C-93A7-74BE-57CE-6A71A233BC78}"/>
              </a:ext>
            </a:extLst>
          </p:cNvPr>
          <p:cNvSpPr txBox="1"/>
          <p:nvPr/>
        </p:nvSpPr>
        <p:spPr>
          <a:xfrm>
            <a:off x="11227403" y="8057810"/>
            <a:ext cx="3347764" cy="290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03"/>
              </a:lnSpc>
            </a:pPr>
            <a:r>
              <a:rPr lang="en-US" sz="1799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R$300.000,00</a:t>
            </a:r>
          </a:p>
        </p:txBody>
      </p:sp>
      <p:sp>
        <p:nvSpPr>
          <p:cNvPr id="62" name="TextBox 62">
            <a:extLst>
              <a:ext uri="{FF2B5EF4-FFF2-40B4-BE49-F238E27FC236}">
                <a16:creationId xmlns:a16="http://schemas.microsoft.com/office/drawing/2014/main" id="{AAD2B090-D7B5-03A7-0D20-641AC14CECF0}"/>
              </a:ext>
            </a:extLst>
          </p:cNvPr>
          <p:cNvSpPr txBox="1"/>
          <p:nvPr/>
        </p:nvSpPr>
        <p:spPr>
          <a:xfrm>
            <a:off x="11434915" y="7440821"/>
            <a:ext cx="2932741" cy="56425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pt-BR" dirty="0">
                <a:latin typeface="Garet Bold" panose="020B0604020202020204" charset="0"/>
              </a:rPr>
              <a:t>Aporte por insuficiência Financeira:</a:t>
            </a:r>
            <a:endParaRPr lang="en-US" sz="2000" b="1" dirty="0">
              <a:solidFill>
                <a:srgbClr val="FFFFFF"/>
              </a:solidFill>
              <a:latin typeface="Garet Bold" panose="020B0604020202020204" charset="0"/>
              <a:ea typeface="Garet Bold"/>
              <a:cs typeface="Garet Bold"/>
              <a:sym typeface="Garet Bold"/>
            </a:endParaRPr>
          </a:p>
        </p:txBody>
      </p:sp>
      <p:sp>
        <p:nvSpPr>
          <p:cNvPr id="73" name="CaixaDeTexto 72">
            <a:extLst>
              <a:ext uri="{FF2B5EF4-FFF2-40B4-BE49-F238E27FC236}">
                <a16:creationId xmlns:a16="http://schemas.microsoft.com/office/drawing/2014/main" id="{6DB1F993-5359-8EDF-1CEF-F56F7B5C9EC2}"/>
              </a:ext>
            </a:extLst>
          </p:cNvPr>
          <p:cNvSpPr txBox="1"/>
          <p:nvPr/>
        </p:nvSpPr>
        <p:spPr>
          <a:xfrm>
            <a:off x="3391518" y="3027664"/>
            <a:ext cx="10397100" cy="1431739"/>
          </a:xfrm>
          <a:prstGeom prst="rect">
            <a:avLst/>
          </a:prstGeom>
          <a:solidFill>
            <a:srgbClr val="46679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pt-BR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PLANO I – FINANCEIRO - DATA DE CORTE 31/12/1997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pt-BR" sz="36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Custeado pelo ente</a:t>
            </a:r>
            <a:endParaRPr lang="pt-BR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5" name="CaixaDeTexto 74">
            <a:extLst>
              <a:ext uri="{FF2B5EF4-FFF2-40B4-BE49-F238E27FC236}">
                <a16:creationId xmlns:a16="http://schemas.microsoft.com/office/drawing/2014/main" id="{E638E21D-C5DC-8508-78CF-8FAEFA068AB4}"/>
              </a:ext>
            </a:extLst>
          </p:cNvPr>
          <p:cNvSpPr txBox="1"/>
          <p:nvPr/>
        </p:nvSpPr>
        <p:spPr>
          <a:xfrm>
            <a:off x="3918970" y="2189145"/>
            <a:ext cx="9355014" cy="6401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pt-BR" sz="3200" kern="100" dirty="0">
                <a:effectLst/>
                <a:latin typeface="Garet Bol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SEGREGAÇÃO DA MASSA - DESDE 2010</a:t>
            </a:r>
          </a:p>
        </p:txBody>
      </p:sp>
      <p:sp>
        <p:nvSpPr>
          <p:cNvPr id="76" name="TextBox 58">
            <a:extLst>
              <a:ext uri="{FF2B5EF4-FFF2-40B4-BE49-F238E27FC236}">
                <a16:creationId xmlns:a16="http://schemas.microsoft.com/office/drawing/2014/main" id="{44F94FEC-4348-2762-6241-21ADB570CFA8}"/>
              </a:ext>
            </a:extLst>
          </p:cNvPr>
          <p:cNvSpPr txBox="1"/>
          <p:nvPr/>
        </p:nvSpPr>
        <p:spPr>
          <a:xfrm>
            <a:off x="14883586" y="7581307"/>
            <a:ext cx="3347764" cy="2808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pt-BR" dirty="0">
                <a:latin typeface="Garet Bold" panose="020B0604020202020204" charset="0"/>
              </a:rPr>
              <a:t>Arrecadação:</a:t>
            </a:r>
            <a:endParaRPr lang="en-US" sz="2000" b="1" dirty="0">
              <a:solidFill>
                <a:srgbClr val="FFFFFF"/>
              </a:solidFill>
              <a:latin typeface="Garet Bold" panose="020B0604020202020204" charset="0"/>
              <a:ea typeface="Garet Bold"/>
              <a:cs typeface="Garet Bold"/>
              <a:sym typeface="Garet Bold"/>
            </a:endParaRPr>
          </a:p>
        </p:txBody>
      </p:sp>
      <p:sp>
        <p:nvSpPr>
          <p:cNvPr id="77" name="TextBox 61">
            <a:extLst>
              <a:ext uri="{FF2B5EF4-FFF2-40B4-BE49-F238E27FC236}">
                <a16:creationId xmlns:a16="http://schemas.microsoft.com/office/drawing/2014/main" id="{BA2A9344-F9DC-5F8F-635E-202B807427E6}"/>
              </a:ext>
            </a:extLst>
          </p:cNvPr>
          <p:cNvSpPr txBox="1"/>
          <p:nvPr/>
        </p:nvSpPr>
        <p:spPr>
          <a:xfrm>
            <a:off x="14803898" y="8052824"/>
            <a:ext cx="3347764" cy="290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03"/>
              </a:lnSpc>
            </a:pPr>
            <a:r>
              <a:rPr lang="en-US" sz="1799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R$627.500,00</a:t>
            </a:r>
          </a:p>
        </p:txBody>
      </p:sp>
      <p:sp>
        <p:nvSpPr>
          <p:cNvPr id="79" name="TextBox 58">
            <a:extLst>
              <a:ext uri="{FF2B5EF4-FFF2-40B4-BE49-F238E27FC236}">
                <a16:creationId xmlns:a16="http://schemas.microsoft.com/office/drawing/2014/main" id="{BE3EF208-74DA-B29E-A3C7-23B446D6940E}"/>
              </a:ext>
            </a:extLst>
          </p:cNvPr>
          <p:cNvSpPr txBox="1"/>
          <p:nvPr/>
        </p:nvSpPr>
        <p:spPr>
          <a:xfrm>
            <a:off x="10758443" y="8884968"/>
            <a:ext cx="4825980" cy="2821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pt-BR" dirty="0">
                <a:latin typeface="Garet Bold" panose="020B0604020202020204" charset="0"/>
              </a:rPr>
              <a:t>APOSENTADOS E PENSIONISTAS = 233</a:t>
            </a:r>
            <a:endParaRPr lang="en-US" sz="2000" b="1" dirty="0">
              <a:solidFill>
                <a:srgbClr val="FFFFFF"/>
              </a:solidFill>
              <a:latin typeface="Garet Bold" panose="020B0604020202020204" charset="0"/>
              <a:ea typeface="Garet Bold"/>
              <a:cs typeface="Garet Bold"/>
              <a:sym typeface="Garet Bold"/>
            </a:endParaRPr>
          </a:p>
        </p:txBody>
      </p:sp>
      <p:sp>
        <p:nvSpPr>
          <p:cNvPr id="80" name="TextBox 61">
            <a:extLst>
              <a:ext uri="{FF2B5EF4-FFF2-40B4-BE49-F238E27FC236}">
                <a16:creationId xmlns:a16="http://schemas.microsoft.com/office/drawing/2014/main" id="{20B2A583-1280-7897-D39D-62D2C202154F}"/>
              </a:ext>
            </a:extLst>
          </p:cNvPr>
          <p:cNvSpPr txBox="1"/>
          <p:nvPr/>
        </p:nvSpPr>
        <p:spPr>
          <a:xfrm>
            <a:off x="11475926" y="9288819"/>
            <a:ext cx="3391014" cy="2904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303"/>
              </a:lnSpc>
            </a:pPr>
            <a:r>
              <a:rPr lang="en-US" sz="1799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FOPAG = R$ 627.500,00</a:t>
            </a:r>
          </a:p>
        </p:txBody>
      </p:sp>
      <p:grpSp>
        <p:nvGrpSpPr>
          <p:cNvPr id="81" name="Group 53">
            <a:extLst>
              <a:ext uri="{FF2B5EF4-FFF2-40B4-BE49-F238E27FC236}">
                <a16:creationId xmlns:a16="http://schemas.microsoft.com/office/drawing/2014/main" id="{5E3E0DE1-56B8-C7FF-C822-24F20FD0B8B0}"/>
              </a:ext>
            </a:extLst>
          </p:cNvPr>
          <p:cNvGrpSpPr/>
          <p:nvPr/>
        </p:nvGrpSpPr>
        <p:grpSpPr>
          <a:xfrm>
            <a:off x="16176317" y="6667590"/>
            <a:ext cx="1236905" cy="602927"/>
            <a:chOff x="-930860" y="0"/>
            <a:chExt cx="1667460" cy="812800"/>
          </a:xfrm>
        </p:grpSpPr>
        <p:sp>
          <p:nvSpPr>
            <p:cNvPr id="82" name="Freeform 54">
              <a:extLst>
                <a:ext uri="{FF2B5EF4-FFF2-40B4-BE49-F238E27FC236}">
                  <a16:creationId xmlns:a16="http://schemas.microsoft.com/office/drawing/2014/main" id="{EFA82189-F119-74DE-1475-479592247128}"/>
                </a:ext>
              </a:extLst>
            </p:cNvPr>
            <p:cNvSpPr/>
            <p:nvPr/>
          </p:nvSpPr>
          <p:spPr>
            <a:xfrm>
              <a:off x="-93086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83" name="TextBox 55">
              <a:extLst>
                <a:ext uri="{FF2B5EF4-FFF2-40B4-BE49-F238E27FC236}">
                  <a16:creationId xmlns:a16="http://schemas.microsoft.com/office/drawing/2014/main" id="{427189C3-2105-16CA-F8C1-981D1E0A1F0D}"/>
                </a:ext>
              </a:extLst>
            </p:cNvPr>
            <p:cNvSpPr txBox="1"/>
            <p:nvPr/>
          </p:nvSpPr>
          <p:spPr>
            <a:xfrm>
              <a:off x="76200" y="114300"/>
              <a:ext cx="660400" cy="6223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2"/>
                </a:lnSpc>
              </a:pPr>
              <a:endParaRPr/>
            </a:p>
          </p:txBody>
        </p:sp>
      </p:grpSp>
      <p:grpSp>
        <p:nvGrpSpPr>
          <p:cNvPr id="89" name="Group 63">
            <a:extLst>
              <a:ext uri="{FF2B5EF4-FFF2-40B4-BE49-F238E27FC236}">
                <a16:creationId xmlns:a16="http://schemas.microsoft.com/office/drawing/2014/main" id="{D7906B82-D4B8-3A54-27BA-9B568B5FDFFE}"/>
              </a:ext>
            </a:extLst>
          </p:cNvPr>
          <p:cNvGrpSpPr/>
          <p:nvPr/>
        </p:nvGrpSpPr>
        <p:grpSpPr>
          <a:xfrm>
            <a:off x="16428226" y="388126"/>
            <a:ext cx="1631174" cy="1631174"/>
            <a:chOff x="0" y="0"/>
            <a:chExt cx="812800" cy="812800"/>
          </a:xfrm>
        </p:grpSpPr>
        <p:sp>
          <p:nvSpPr>
            <p:cNvPr id="90" name="Freeform 64">
              <a:extLst>
                <a:ext uri="{FF2B5EF4-FFF2-40B4-BE49-F238E27FC236}">
                  <a16:creationId xmlns:a16="http://schemas.microsoft.com/office/drawing/2014/main" id="{2175BCFB-8547-840C-5C6D-3BBCBE595ED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91" name="TextBox 65">
              <a:extLst>
                <a:ext uri="{FF2B5EF4-FFF2-40B4-BE49-F238E27FC236}">
                  <a16:creationId xmlns:a16="http://schemas.microsoft.com/office/drawing/2014/main" id="{A93C3B36-E221-CE93-9740-A6941216E188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92" name="Group 66">
            <a:extLst>
              <a:ext uri="{FF2B5EF4-FFF2-40B4-BE49-F238E27FC236}">
                <a16:creationId xmlns:a16="http://schemas.microsoft.com/office/drawing/2014/main" id="{C96F8AA3-AEF3-1390-62BC-66DFA66DB4FF}"/>
              </a:ext>
            </a:extLst>
          </p:cNvPr>
          <p:cNvGrpSpPr/>
          <p:nvPr/>
        </p:nvGrpSpPr>
        <p:grpSpPr>
          <a:xfrm>
            <a:off x="16309567" y="540544"/>
            <a:ext cx="1941712" cy="1102151"/>
            <a:chOff x="0" y="-47625"/>
            <a:chExt cx="2588950" cy="1469534"/>
          </a:xfrm>
        </p:grpSpPr>
        <p:sp>
          <p:nvSpPr>
            <p:cNvPr id="93" name="TextBox 67">
              <a:extLst>
                <a:ext uri="{FF2B5EF4-FFF2-40B4-BE49-F238E27FC236}">
                  <a16:creationId xmlns:a16="http://schemas.microsoft.com/office/drawing/2014/main" id="{C8A8E90F-243D-5445-8010-1DF79E568D6A}"/>
                </a:ext>
              </a:extLst>
            </p:cNvPr>
            <p:cNvSpPr txBox="1"/>
            <p:nvPr/>
          </p:nvSpPr>
          <p:spPr>
            <a:xfrm>
              <a:off x="0" y="-47625"/>
              <a:ext cx="2588950" cy="5333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1200" spc="535" dirty="0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94" name="TextBox 68">
              <a:extLst>
                <a:ext uri="{FF2B5EF4-FFF2-40B4-BE49-F238E27FC236}">
                  <a16:creationId xmlns:a16="http://schemas.microsoft.com/office/drawing/2014/main" id="{C2833E18-F9BB-3C45-A90B-5221245A1909}"/>
                </a:ext>
              </a:extLst>
            </p:cNvPr>
            <p:cNvSpPr txBox="1"/>
            <p:nvPr/>
          </p:nvSpPr>
          <p:spPr>
            <a:xfrm>
              <a:off x="0" y="438343"/>
              <a:ext cx="2588950" cy="5323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1200" b="1" spc="228" dirty="0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95" name="Freeform 69">
              <a:extLst>
                <a:ext uri="{FF2B5EF4-FFF2-40B4-BE49-F238E27FC236}">
                  <a16:creationId xmlns:a16="http://schemas.microsoft.com/office/drawing/2014/main" id="{B3451A52-7462-053B-A02B-8694951DAB4B}"/>
                </a:ext>
              </a:extLst>
            </p:cNvPr>
            <p:cNvSpPr/>
            <p:nvPr/>
          </p:nvSpPr>
          <p:spPr>
            <a:xfrm>
              <a:off x="1026748" y="698519"/>
              <a:ext cx="317224" cy="239108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96" name="TextBox 70">
              <a:extLst>
                <a:ext uri="{FF2B5EF4-FFF2-40B4-BE49-F238E27FC236}">
                  <a16:creationId xmlns:a16="http://schemas.microsoft.com/office/drawing/2014/main" id="{973FF311-5305-C9A4-EF76-56C6B3F02FC2}"/>
                </a:ext>
              </a:extLst>
            </p:cNvPr>
            <p:cNvSpPr txBox="1"/>
            <p:nvPr/>
          </p:nvSpPr>
          <p:spPr>
            <a:xfrm>
              <a:off x="0" y="1014105"/>
              <a:ext cx="2588950" cy="4078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200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97" name="Imagem 96">
            <a:extLst>
              <a:ext uri="{FF2B5EF4-FFF2-40B4-BE49-F238E27FC236}">
                <a16:creationId xmlns:a16="http://schemas.microsoft.com/office/drawing/2014/main" id="{24F2D56F-4F99-87AC-1249-6E81C21B63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0490" y="704708"/>
            <a:ext cx="2174636" cy="969852"/>
          </a:xfrm>
          <a:prstGeom prst="rect">
            <a:avLst/>
          </a:prstGeom>
        </p:spPr>
      </p:pic>
      <p:cxnSp>
        <p:nvCxnSpPr>
          <p:cNvPr id="98" name="Conector reto 97">
            <a:extLst>
              <a:ext uri="{FF2B5EF4-FFF2-40B4-BE49-F238E27FC236}">
                <a16:creationId xmlns:a16="http://schemas.microsoft.com/office/drawing/2014/main" id="{C6FACA87-E478-C5C5-FBF0-48F92480247A}"/>
              </a:ext>
            </a:extLst>
          </p:cNvPr>
          <p:cNvCxnSpPr>
            <a:cxnSpLocks/>
          </p:cNvCxnSpPr>
          <p:nvPr/>
        </p:nvCxnSpPr>
        <p:spPr>
          <a:xfrm flipH="1" flipV="1">
            <a:off x="17830800" y="6972300"/>
            <a:ext cx="6652" cy="219351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" name="TextBox 55">
            <a:extLst>
              <a:ext uri="{FF2B5EF4-FFF2-40B4-BE49-F238E27FC236}">
                <a16:creationId xmlns:a16="http://schemas.microsoft.com/office/drawing/2014/main" id="{1ED4E7ED-E764-1559-FFC1-14504EAC514E}"/>
              </a:ext>
            </a:extLst>
          </p:cNvPr>
          <p:cNvSpPr txBox="1"/>
          <p:nvPr/>
        </p:nvSpPr>
        <p:spPr>
          <a:xfrm>
            <a:off x="17075744" y="8945513"/>
            <a:ext cx="489878" cy="46161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592"/>
              </a:lnSpc>
            </a:pPr>
            <a:endParaRPr/>
          </a:p>
        </p:txBody>
      </p:sp>
      <p:sp>
        <p:nvSpPr>
          <p:cNvPr id="103" name="AutoShape 37">
            <a:extLst>
              <a:ext uri="{FF2B5EF4-FFF2-40B4-BE49-F238E27FC236}">
                <a16:creationId xmlns:a16="http://schemas.microsoft.com/office/drawing/2014/main" id="{466DD6C3-EAFB-4701-2475-B838E420C678}"/>
              </a:ext>
            </a:extLst>
          </p:cNvPr>
          <p:cNvSpPr/>
          <p:nvPr/>
        </p:nvSpPr>
        <p:spPr>
          <a:xfrm flipV="1">
            <a:off x="15695966" y="9149493"/>
            <a:ext cx="2146040" cy="0"/>
          </a:xfrm>
          <a:prstGeom prst="line">
            <a:avLst/>
          </a:prstGeom>
          <a:ln w="38100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104" name="Freeform 54">
            <a:extLst>
              <a:ext uri="{FF2B5EF4-FFF2-40B4-BE49-F238E27FC236}">
                <a16:creationId xmlns:a16="http://schemas.microsoft.com/office/drawing/2014/main" id="{D37A9BD7-445B-D7DE-A3DC-DC79C8BECAD8}"/>
              </a:ext>
            </a:extLst>
          </p:cNvPr>
          <p:cNvSpPr/>
          <p:nvPr/>
        </p:nvSpPr>
        <p:spPr>
          <a:xfrm>
            <a:off x="15627673" y="8848029"/>
            <a:ext cx="602927" cy="60292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FFFFFF"/>
          </a:solidFill>
        </p:spPr>
        <p:txBody>
          <a:bodyPr/>
          <a:lstStyle/>
          <a:p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495F9465-121B-C4C4-5747-DF7C6B506DCD}"/>
              </a:ext>
            </a:extLst>
          </p:cNvPr>
          <p:cNvSpPr txBox="1"/>
          <p:nvPr/>
        </p:nvSpPr>
        <p:spPr>
          <a:xfrm>
            <a:off x="5775192" y="4778590"/>
            <a:ext cx="6172201" cy="692049"/>
          </a:xfrm>
          <a:prstGeom prst="rect">
            <a:avLst/>
          </a:prstGeom>
          <a:solidFill>
            <a:srgbClr val="60C04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pt-BR" sz="3600" b="1" kern="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FONTE DE RECEITA/DESPESA</a:t>
            </a:r>
            <a:endParaRPr lang="pt-BR" sz="3600" kern="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457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538A50-DB85-14BE-00BA-D28EC1B5C4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tângulo 70">
            <a:extLst>
              <a:ext uri="{FF2B5EF4-FFF2-40B4-BE49-F238E27FC236}">
                <a16:creationId xmlns:a16="http://schemas.microsoft.com/office/drawing/2014/main" id="{0309E76A-7ACA-740E-24B7-E9DE9F3DD5AE}"/>
              </a:ext>
            </a:extLst>
          </p:cNvPr>
          <p:cNvSpPr/>
          <p:nvPr/>
        </p:nvSpPr>
        <p:spPr>
          <a:xfrm>
            <a:off x="-38100" y="5188233"/>
            <a:ext cx="18288000" cy="5098767"/>
          </a:xfrm>
          <a:prstGeom prst="rect">
            <a:avLst/>
          </a:prstGeom>
          <a:solidFill>
            <a:srgbClr val="46679C"/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7" name="TextBox 27">
            <a:extLst>
              <a:ext uri="{FF2B5EF4-FFF2-40B4-BE49-F238E27FC236}">
                <a16:creationId xmlns:a16="http://schemas.microsoft.com/office/drawing/2014/main" id="{7C38BBD1-A54F-9A0C-6C7D-490A870D32CA}"/>
              </a:ext>
            </a:extLst>
          </p:cNvPr>
          <p:cNvSpPr txBox="1"/>
          <p:nvPr/>
        </p:nvSpPr>
        <p:spPr>
          <a:xfrm>
            <a:off x="38100" y="6663229"/>
            <a:ext cx="3347764" cy="290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03"/>
              </a:lnSpc>
            </a:pPr>
            <a:r>
              <a:rPr lang="en-US" sz="1799" dirty="0">
                <a:solidFill>
                  <a:schemeClr val="bg1"/>
                </a:solidFill>
                <a:latin typeface="Garet"/>
                <a:ea typeface="Garet"/>
                <a:cs typeface="Garet"/>
                <a:sym typeface="Garet"/>
              </a:rPr>
              <a:t>R$ 135.000,00          339</a:t>
            </a:r>
          </a:p>
        </p:txBody>
      </p:sp>
      <p:sp>
        <p:nvSpPr>
          <p:cNvPr id="28" name="TextBox 28">
            <a:extLst>
              <a:ext uri="{FF2B5EF4-FFF2-40B4-BE49-F238E27FC236}">
                <a16:creationId xmlns:a16="http://schemas.microsoft.com/office/drawing/2014/main" id="{CE58521F-36C9-2985-3B83-45899300E738}"/>
              </a:ext>
            </a:extLst>
          </p:cNvPr>
          <p:cNvSpPr txBox="1"/>
          <p:nvPr/>
        </p:nvSpPr>
        <p:spPr>
          <a:xfrm>
            <a:off x="179619" y="6199606"/>
            <a:ext cx="3620282" cy="2821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pt-BR" dirty="0">
                <a:solidFill>
                  <a:srgbClr val="F06421"/>
                </a:solidFill>
                <a:latin typeface="Garet Bold" panose="020B0604020202020204" charset="0"/>
              </a:rPr>
              <a:t>Contribuição - Quantitativo:</a:t>
            </a:r>
            <a:endParaRPr lang="en-US" sz="2000" b="1" dirty="0">
              <a:solidFill>
                <a:srgbClr val="F06421"/>
              </a:solidFill>
              <a:latin typeface="Garet Bold" panose="020B0604020202020204" charset="0"/>
              <a:ea typeface="Garet Bold"/>
              <a:cs typeface="Garet Bold"/>
              <a:sym typeface="Garet Bold"/>
            </a:endParaRPr>
          </a:p>
        </p:txBody>
      </p:sp>
      <p:sp>
        <p:nvSpPr>
          <p:cNvPr id="37" name="AutoShape 37">
            <a:extLst>
              <a:ext uri="{FF2B5EF4-FFF2-40B4-BE49-F238E27FC236}">
                <a16:creationId xmlns:a16="http://schemas.microsoft.com/office/drawing/2014/main" id="{64DA8635-C10C-5892-5336-4ED1F5032D2D}"/>
              </a:ext>
            </a:extLst>
          </p:cNvPr>
          <p:cNvSpPr/>
          <p:nvPr/>
        </p:nvSpPr>
        <p:spPr>
          <a:xfrm flipV="1">
            <a:off x="268414" y="5711004"/>
            <a:ext cx="17745758" cy="43231"/>
          </a:xfrm>
          <a:prstGeom prst="line">
            <a:avLst/>
          </a:prstGeom>
          <a:ln w="38100" cap="flat">
            <a:solidFill>
              <a:srgbClr val="60C04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39" name="Freeform 39">
            <a:extLst>
              <a:ext uri="{FF2B5EF4-FFF2-40B4-BE49-F238E27FC236}">
                <a16:creationId xmlns:a16="http://schemas.microsoft.com/office/drawing/2014/main" id="{7932A2DB-5981-AB16-68C1-A4FCE611F312}"/>
              </a:ext>
            </a:extLst>
          </p:cNvPr>
          <p:cNvSpPr/>
          <p:nvPr/>
        </p:nvSpPr>
        <p:spPr>
          <a:xfrm>
            <a:off x="1434610" y="5439477"/>
            <a:ext cx="602927" cy="60292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60C04E"/>
          </a:solidFill>
        </p:spPr>
        <p:txBody>
          <a:bodyPr/>
          <a:lstStyle/>
          <a:p>
            <a:endParaRPr lang="pt-BR"/>
          </a:p>
        </p:txBody>
      </p:sp>
      <p:sp>
        <p:nvSpPr>
          <p:cNvPr id="44" name="Freeform 44">
            <a:extLst>
              <a:ext uri="{FF2B5EF4-FFF2-40B4-BE49-F238E27FC236}">
                <a16:creationId xmlns:a16="http://schemas.microsoft.com/office/drawing/2014/main" id="{FA8696AA-7CEE-5A0E-6C83-8B7149FD113A}"/>
              </a:ext>
            </a:extLst>
          </p:cNvPr>
          <p:cNvSpPr/>
          <p:nvPr/>
        </p:nvSpPr>
        <p:spPr>
          <a:xfrm>
            <a:off x="4830572" y="5401108"/>
            <a:ext cx="602927" cy="60292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60C04E"/>
          </a:solidFill>
        </p:spPr>
        <p:txBody>
          <a:bodyPr/>
          <a:lstStyle/>
          <a:p>
            <a:endParaRPr lang="pt-BR"/>
          </a:p>
        </p:txBody>
      </p:sp>
      <p:sp>
        <p:nvSpPr>
          <p:cNvPr id="49" name="Freeform 49">
            <a:extLst>
              <a:ext uri="{FF2B5EF4-FFF2-40B4-BE49-F238E27FC236}">
                <a16:creationId xmlns:a16="http://schemas.microsoft.com/office/drawing/2014/main" id="{33A11E55-C8DE-49DD-E440-D6EF3C29007C}"/>
              </a:ext>
            </a:extLst>
          </p:cNvPr>
          <p:cNvSpPr/>
          <p:nvPr/>
        </p:nvSpPr>
        <p:spPr>
          <a:xfrm>
            <a:off x="8148915" y="5427968"/>
            <a:ext cx="602927" cy="60292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60C04E"/>
          </a:solidFill>
        </p:spPr>
        <p:txBody>
          <a:bodyPr/>
          <a:lstStyle/>
          <a:p>
            <a:endParaRPr lang="pt-BR"/>
          </a:p>
        </p:txBody>
      </p:sp>
      <p:sp>
        <p:nvSpPr>
          <p:cNvPr id="54" name="Freeform 54">
            <a:extLst>
              <a:ext uri="{FF2B5EF4-FFF2-40B4-BE49-F238E27FC236}">
                <a16:creationId xmlns:a16="http://schemas.microsoft.com/office/drawing/2014/main" id="{F4CE35AA-71BE-8397-A1C6-3DF04458C2FF}"/>
              </a:ext>
            </a:extLst>
          </p:cNvPr>
          <p:cNvSpPr/>
          <p:nvPr/>
        </p:nvSpPr>
        <p:spPr>
          <a:xfrm>
            <a:off x="11331328" y="5427968"/>
            <a:ext cx="602927" cy="60292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60C04E"/>
          </a:solidFill>
        </p:spPr>
        <p:txBody>
          <a:bodyPr/>
          <a:lstStyle/>
          <a:p>
            <a:endParaRPr lang="pt-BR"/>
          </a:p>
        </p:txBody>
      </p:sp>
      <p:sp>
        <p:nvSpPr>
          <p:cNvPr id="57" name="TextBox 57">
            <a:extLst>
              <a:ext uri="{FF2B5EF4-FFF2-40B4-BE49-F238E27FC236}">
                <a16:creationId xmlns:a16="http://schemas.microsoft.com/office/drawing/2014/main" id="{F03B7709-A4F9-3357-9CFB-0C9A439D755A}"/>
              </a:ext>
            </a:extLst>
          </p:cNvPr>
          <p:cNvSpPr txBox="1"/>
          <p:nvPr/>
        </p:nvSpPr>
        <p:spPr>
          <a:xfrm>
            <a:off x="4543909" y="6659824"/>
            <a:ext cx="1704483" cy="2904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303"/>
              </a:lnSpc>
            </a:pPr>
            <a:r>
              <a:rPr lang="en-US" sz="1799" dirty="0">
                <a:solidFill>
                  <a:schemeClr val="bg1"/>
                </a:solidFill>
                <a:latin typeface="Garet"/>
                <a:ea typeface="Garet"/>
                <a:cs typeface="Garet"/>
                <a:sym typeface="Garet"/>
              </a:rPr>
              <a:t>R$ 135.000,00</a:t>
            </a:r>
          </a:p>
        </p:txBody>
      </p:sp>
      <p:sp>
        <p:nvSpPr>
          <p:cNvPr id="58" name="TextBox 58">
            <a:extLst>
              <a:ext uri="{FF2B5EF4-FFF2-40B4-BE49-F238E27FC236}">
                <a16:creationId xmlns:a16="http://schemas.microsoft.com/office/drawing/2014/main" id="{98170296-E6F9-BEA8-FFBC-D45FD43873E6}"/>
              </a:ext>
            </a:extLst>
          </p:cNvPr>
          <p:cNvSpPr txBox="1"/>
          <p:nvPr/>
        </p:nvSpPr>
        <p:spPr>
          <a:xfrm>
            <a:off x="3817990" y="6199606"/>
            <a:ext cx="3347764" cy="2808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pt-BR" dirty="0">
                <a:solidFill>
                  <a:srgbClr val="F06421"/>
                </a:solidFill>
                <a:latin typeface="Garet Bold" panose="020B0604020202020204" charset="0"/>
              </a:rPr>
              <a:t>Contribuição Patronal: </a:t>
            </a:r>
            <a:endParaRPr lang="en-US" sz="2000" b="1" dirty="0">
              <a:solidFill>
                <a:srgbClr val="F06421"/>
              </a:solidFill>
              <a:latin typeface="Garet Bold" panose="020B0604020202020204" charset="0"/>
              <a:ea typeface="Garet Bold"/>
              <a:cs typeface="Garet Bold"/>
              <a:sym typeface="Garet Bold"/>
            </a:endParaRPr>
          </a:p>
        </p:txBody>
      </p:sp>
      <p:sp>
        <p:nvSpPr>
          <p:cNvPr id="59" name="TextBox 59">
            <a:extLst>
              <a:ext uri="{FF2B5EF4-FFF2-40B4-BE49-F238E27FC236}">
                <a16:creationId xmlns:a16="http://schemas.microsoft.com/office/drawing/2014/main" id="{3E1E60E7-BCE6-CC38-A8BD-E95A9E9CD76A}"/>
              </a:ext>
            </a:extLst>
          </p:cNvPr>
          <p:cNvSpPr txBox="1"/>
          <p:nvPr/>
        </p:nvSpPr>
        <p:spPr>
          <a:xfrm>
            <a:off x="6614802" y="6755231"/>
            <a:ext cx="3347764" cy="290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03"/>
              </a:lnSpc>
            </a:pPr>
            <a:r>
              <a:rPr lang="en-US" sz="1799" dirty="0">
                <a:solidFill>
                  <a:schemeClr val="bg1"/>
                </a:solidFill>
                <a:latin typeface="Garet"/>
                <a:ea typeface="Garet"/>
                <a:cs typeface="Garet"/>
                <a:sym typeface="Garet"/>
              </a:rPr>
              <a:t>R$61.000,00</a:t>
            </a:r>
          </a:p>
        </p:txBody>
      </p:sp>
      <p:sp>
        <p:nvSpPr>
          <p:cNvPr id="60" name="TextBox 60">
            <a:extLst>
              <a:ext uri="{FF2B5EF4-FFF2-40B4-BE49-F238E27FC236}">
                <a16:creationId xmlns:a16="http://schemas.microsoft.com/office/drawing/2014/main" id="{BD8EE254-CBFD-6CA1-DC3C-16A344840638}"/>
              </a:ext>
            </a:extLst>
          </p:cNvPr>
          <p:cNvSpPr txBox="1"/>
          <p:nvPr/>
        </p:nvSpPr>
        <p:spPr>
          <a:xfrm>
            <a:off x="6902373" y="6139747"/>
            <a:ext cx="3347764" cy="5642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pt-BR" dirty="0">
                <a:solidFill>
                  <a:srgbClr val="F06421"/>
                </a:solidFill>
                <a:latin typeface="Garet Bold" panose="020B0604020202020204" charset="0"/>
              </a:rPr>
              <a:t>Plano de amortização 24/420:</a:t>
            </a:r>
            <a:endParaRPr lang="en-US" sz="2000" b="1" dirty="0">
              <a:solidFill>
                <a:srgbClr val="F06421"/>
              </a:solidFill>
              <a:latin typeface="Garet Bold" panose="020B0604020202020204" charset="0"/>
              <a:ea typeface="Garet Bold"/>
              <a:cs typeface="Garet Bold"/>
              <a:sym typeface="Garet Bold"/>
            </a:endParaRPr>
          </a:p>
        </p:txBody>
      </p:sp>
      <p:sp>
        <p:nvSpPr>
          <p:cNvPr id="61" name="TextBox 61">
            <a:extLst>
              <a:ext uri="{FF2B5EF4-FFF2-40B4-BE49-F238E27FC236}">
                <a16:creationId xmlns:a16="http://schemas.microsoft.com/office/drawing/2014/main" id="{CC633809-7B9C-0165-9BA5-ACE8A9F27129}"/>
              </a:ext>
            </a:extLst>
          </p:cNvPr>
          <p:cNvSpPr txBox="1"/>
          <p:nvPr/>
        </p:nvSpPr>
        <p:spPr>
          <a:xfrm>
            <a:off x="9958909" y="6628340"/>
            <a:ext cx="3347764" cy="290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03"/>
              </a:lnSpc>
            </a:pPr>
            <a:r>
              <a:rPr lang="en-US" sz="1799" dirty="0">
                <a:solidFill>
                  <a:schemeClr val="bg1"/>
                </a:solidFill>
                <a:latin typeface="Garet"/>
                <a:ea typeface="Garet"/>
                <a:cs typeface="Garet"/>
                <a:sym typeface="Garet"/>
              </a:rPr>
              <a:t>R$23.000,00</a:t>
            </a:r>
          </a:p>
        </p:txBody>
      </p:sp>
      <p:sp>
        <p:nvSpPr>
          <p:cNvPr id="62" name="TextBox 62">
            <a:extLst>
              <a:ext uri="{FF2B5EF4-FFF2-40B4-BE49-F238E27FC236}">
                <a16:creationId xmlns:a16="http://schemas.microsoft.com/office/drawing/2014/main" id="{7B190360-F688-A257-1C31-96B2661F9E29}"/>
              </a:ext>
            </a:extLst>
          </p:cNvPr>
          <p:cNvSpPr txBox="1"/>
          <p:nvPr/>
        </p:nvSpPr>
        <p:spPr>
          <a:xfrm>
            <a:off x="10323807" y="6182310"/>
            <a:ext cx="2932741" cy="2821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pt-BR" dirty="0">
                <a:solidFill>
                  <a:srgbClr val="F06421"/>
                </a:solidFill>
                <a:latin typeface="Garet Bold" panose="020B0604020202020204" charset="0"/>
              </a:rPr>
              <a:t>COMPREV mensal:</a:t>
            </a:r>
            <a:endParaRPr lang="en-US" sz="2000" b="1" dirty="0">
              <a:solidFill>
                <a:srgbClr val="F06421"/>
              </a:solidFill>
              <a:latin typeface="Garet Bold" panose="020B0604020202020204" charset="0"/>
              <a:ea typeface="Garet Bold"/>
              <a:cs typeface="Garet Bold"/>
              <a:sym typeface="Garet Bold"/>
            </a:endParaRPr>
          </a:p>
        </p:txBody>
      </p:sp>
      <p:sp>
        <p:nvSpPr>
          <p:cNvPr id="73" name="CaixaDeTexto 72">
            <a:extLst>
              <a:ext uri="{FF2B5EF4-FFF2-40B4-BE49-F238E27FC236}">
                <a16:creationId xmlns:a16="http://schemas.microsoft.com/office/drawing/2014/main" id="{AF4862B1-AB07-4074-D55B-A485BC589905}"/>
              </a:ext>
            </a:extLst>
          </p:cNvPr>
          <p:cNvSpPr txBox="1"/>
          <p:nvPr/>
        </p:nvSpPr>
        <p:spPr>
          <a:xfrm>
            <a:off x="1220023" y="2935926"/>
            <a:ext cx="13857785" cy="692049"/>
          </a:xfrm>
          <a:prstGeom prst="rect">
            <a:avLst/>
          </a:prstGeom>
          <a:solidFill>
            <a:srgbClr val="F0642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pt-BR" sz="3600" b="1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PLANO II - </a:t>
            </a:r>
            <a:r>
              <a:rPr lang="pt-BR" sz="3600" b="1" dirty="0"/>
              <a:t>PREVIDENCIÁRIO – DATA DE CORTE: A PARTIR DE 01/01/1998</a:t>
            </a:r>
            <a:endParaRPr lang="pt-BR" sz="36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6" name="TextBox 58">
            <a:extLst>
              <a:ext uri="{FF2B5EF4-FFF2-40B4-BE49-F238E27FC236}">
                <a16:creationId xmlns:a16="http://schemas.microsoft.com/office/drawing/2014/main" id="{232FE1E6-D13F-B337-5693-18E006C58971}"/>
              </a:ext>
            </a:extLst>
          </p:cNvPr>
          <p:cNvSpPr txBox="1"/>
          <p:nvPr/>
        </p:nvSpPr>
        <p:spPr>
          <a:xfrm>
            <a:off x="14830136" y="6199605"/>
            <a:ext cx="3347764" cy="2808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pt-BR" dirty="0">
                <a:solidFill>
                  <a:srgbClr val="F06421"/>
                </a:solidFill>
                <a:latin typeface="Garet Bold" panose="020B0604020202020204" charset="0"/>
              </a:rPr>
              <a:t>Arrecadação:</a:t>
            </a:r>
            <a:endParaRPr lang="en-US" sz="2000" b="1" dirty="0">
              <a:solidFill>
                <a:srgbClr val="F06421"/>
              </a:solidFill>
              <a:latin typeface="Garet Bold" panose="020B0604020202020204" charset="0"/>
              <a:ea typeface="Garet Bold"/>
              <a:cs typeface="Garet Bold"/>
              <a:sym typeface="Garet Bold"/>
            </a:endParaRPr>
          </a:p>
        </p:txBody>
      </p:sp>
      <p:sp>
        <p:nvSpPr>
          <p:cNvPr id="77" name="TextBox 61">
            <a:extLst>
              <a:ext uri="{FF2B5EF4-FFF2-40B4-BE49-F238E27FC236}">
                <a16:creationId xmlns:a16="http://schemas.microsoft.com/office/drawing/2014/main" id="{BF8C0077-D3F2-0CAF-AA73-43383018A3BC}"/>
              </a:ext>
            </a:extLst>
          </p:cNvPr>
          <p:cNvSpPr txBox="1"/>
          <p:nvPr/>
        </p:nvSpPr>
        <p:spPr>
          <a:xfrm>
            <a:off x="14830136" y="6681044"/>
            <a:ext cx="3347764" cy="290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03"/>
              </a:lnSpc>
            </a:pPr>
            <a:r>
              <a:rPr lang="en-US" sz="1799" dirty="0">
                <a:solidFill>
                  <a:schemeClr val="bg1"/>
                </a:solidFill>
                <a:latin typeface="Garet"/>
                <a:ea typeface="Garet"/>
                <a:cs typeface="Garet"/>
                <a:sym typeface="Garet"/>
              </a:rPr>
              <a:t>R$363.000,00</a:t>
            </a:r>
          </a:p>
        </p:txBody>
      </p:sp>
      <p:sp>
        <p:nvSpPr>
          <p:cNvPr id="79" name="TextBox 58">
            <a:extLst>
              <a:ext uri="{FF2B5EF4-FFF2-40B4-BE49-F238E27FC236}">
                <a16:creationId xmlns:a16="http://schemas.microsoft.com/office/drawing/2014/main" id="{8132A9A5-6520-EC36-CD96-8DBB905E2661}"/>
              </a:ext>
            </a:extLst>
          </p:cNvPr>
          <p:cNvSpPr txBox="1"/>
          <p:nvPr/>
        </p:nvSpPr>
        <p:spPr>
          <a:xfrm>
            <a:off x="11734812" y="8124715"/>
            <a:ext cx="4594706" cy="2821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pt-BR" dirty="0">
                <a:solidFill>
                  <a:srgbClr val="F06421"/>
                </a:solidFill>
                <a:latin typeface="Garet Bold" panose="020B0604020202020204" charset="0"/>
              </a:rPr>
              <a:t>Aposentados e Pensionistas = </a:t>
            </a:r>
            <a:r>
              <a:rPr lang="pt-BR" u="sng" dirty="0">
                <a:solidFill>
                  <a:srgbClr val="F06421"/>
                </a:solidFill>
                <a:latin typeface="Garet Bold" panose="020B0604020202020204" charset="0"/>
              </a:rPr>
              <a:t>103</a:t>
            </a:r>
            <a:endParaRPr lang="en-US" sz="2000" b="1" u="sng" dirty="0">
              <a:solidFill>
                <a:srgbClr val="F06421"/>
              </a:solidFill>
              <a:latin typeface="Garet Bold" panose="020B0604020202020204" charset="0"/>
              <a:ea typeface="Garet Bold"/>
              <a:cs typeface="Garet Bold"/>
              <a:sym typeface="Garet Bold"/>
            </a:endParaRPr>
          </a:p>
        </p:txBody>
      </p:sp>
      <p:sp>
        <p:nvSpPr>
          <p:cNvPr id="80" name="TextBox 61">
            <a:extLst>
              <a:ext uri="{FF2B5EF4-FFF2-40B4-BE49-F238E27FC236}">
                <a16:creationId xmlns:a16="http://schemas.microsoft.com/office/drawing/2014/main" id="{8CBD7D12-F9EE-FCE1-B335-C34C59BCBA99}"/>
              </a:ext>
            </a:extLst>
          </p:cNvPr>
          <p:cNvSpPr txBox="1"/>
          <p:nvPr/>
        </p:nvSpPr>
        <p:spPr>
          <a:xfrm>
            <a:off x="12338546" y="8568887"/>
            <a:ext cx="3347764" cy="290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03"/>
              </a:lnSpc>
            </a:pPr>
            <a:r>
              <a:rPr lang="en-US" sz="1799" dirty="0">
                <a:solidFill>
                  <a:schemeClr val="bg1"/>
                </a:solidFill>
                <a:latin typeface="Garet"/>
                <a:ea typeface="Garet"/>
                <a:cs typeface="Garet"/>
                <a:sym typeface="Garet"/>
              </a:rPr>
              <a:t>FOPAG = R$255.000,00</a:t>
            </a:r>
          </a:p>
        </p:txBody>
      </p:sp>
      <p:sp>
        <p:nvSpPr>
          <p:cNvPr id="82" name="Freeform 54">
            <a:extLst>
              <a:ext uri="{FF2B5EF4-FFF2-40B4-BE49-F238E27FC236}">
                <a16:creationId xmlns:a16="http://schemas.microsoft.com/office/drawing/2014/main" id="{52E16D5D-68CE-91D2-A861-4ACA3801929D}"/>
              </a:ext>
            </a:extLst>
          </p:cNvPr>
          <p:cNvSpPr/>
          <p:nvPr/>
        </p:nvSpPr>
        <p:spPr>
          <a:xfrm>
            <a:off x="16122867" y="5408666"/>
            <a:ext cx="602927" cy="60292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60C04E"/>
          </a:solidFill>
        </p:spPr>
        <p:txBody>
          <a:bodyPr/>
          <a:lstStyle/>
          <a:p>
            <a:endParaRPr lang="pt-BR"/>
          </a:p>
        </p:txBody>
      </p:sp>
      <p:sp>
        <p:nvSpPr>
          <p:cNvPr id="2" name="Freeform 54">
            <a:extLst>
              <a:ext uri="{FF2B5EF4-FFF2-40B4-BE49-F238E27FC236}">
                <a16:creationId xmlns:a16="http://schemas.microsoft.com/office/drawing/2014/main" id="{9C1D50E3-1E1F-0E81-91E6-0C47916D5B52}"/>
              </a:ext>
            </a:extLst>
          </p:cNvPr>
          <p:cNvSpPr/>
          <p:nvPr/>
        </p:nvSpPr>
        <p:spPr>
          <a:xfrm>
            <a:off x="1466262" y="7622249"/>
            <a:ext cx="602927" cy="60292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60C04E"/>
          </a:solidFill>
        </p:spPr>
        <p:txBody>
          <a:bodyPr/>
          <a:lstStyle/>
          <a:p>
            <a:endParaRPr lang="pt-BR"/>
          </a:p>
        </p:txBody>
      </p:sp>
      <p:sp>
        <p:nvSpPr>
          <p:cNvPr id="3" name="Freeform 54">
            <a:extLst>
              <a:ext uri="{FF2B5EF4-FFF2-40B4-BE49-F238E27FC236}">
                <a16:creationId xmlns:a16="http://schemas.microsoft.com/office/drawing/2014/main" id="{21365A2F-7819-6E1D-EB76-D3FA55EEA003}"/>
              </a:ext>
            </a:extLst>
          </p:cNvPr>
          <p:cNvSpPr/>
          <p:nvPr/>
        </p:nvSpPr>
        <p:spPr>
          <a:xfrm>
            <a:off x="5491872" y="7620830"/>
            <a:ext cx="602927" cy="60292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60C04E"/>
          </a:solidFill>
        </p:spPr>
        <p:txBody>
          <a:bodyPr/>
          <a:lstStyle/>
          <a:p>
            <a:endParaRPr lang="pt-BR"/>
          </a:p>
        </p:txBody>
      </p:sp>
      <p:sp>
        <p:nvSpPr>
          <p:cNvPr id="4" name="AutoShape 37">
            <a:extLst>
              <a:ext uri="{FF2B5EF4-FFF2-40B4-BE49-F238E27FC236}">
                <a16:creationId xmlns:a16="http://schemas.microsoft.com/office/drawing/2014/main" id="{8E706335-2172-8AD9-17A2-A12456E6F50D}"/>
              </a:ext>
            </a:extLst>
          </p:cNvPr>
          <p:cNvSpPr/>
          <p:nvPr/>
        </p:nvSpPr>
        <p:spPr>
          <a:xfrm flipV="1">
            <a:off x="1466262" y="7909565"/>
            <a:ext cx="9707691" cy="35123"/>
          </a:xfrm>
          <a:prstGeom prst="line">
            <a:avLst/>
          </a:prstGeom>
          <a:ln w="38100" cap="flat">
            <a:solidFill>
              <a:srgbClr val="60C04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5" name="TextBox 59">
            <a:extLst>
              <a:ext uri="{FF2B5EF4-FFF2-40B4-BE49-F238E27FC236}">
                <a16:creationId xmlns:a16="http://schemas.microsoft.com/office/drawing/2014/main" id="{27C2602F-E40D-AE43-3D25-085E2324F5EE}"/>
              </a:ext>
            </a:extLst>
          </p:cNvPr>
          <p:cNvSpPr txBox="1"/>
          <p:nvPr/>
        </p:nvSpPr>
        <p:spPr>
          <a:xfrm>
            <a:off x="153828" y="9203404"/>
            <a:ext cx="3347764" cy="290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03"/>
              </a:lnSpc>
            </a:pPr>
            <a:r>
              <a:rPr lang="en-US" sz="1799" dirty="0">
                <a:solidFill>
                  <a:schemeClr val="bg1"/>
                </a:solidFill>
                <a:latin typeface="Garet"/>
                <a:ea typeface="Garet"/>
                <a:cs typeface="Garet"/>
                <a:sym typeface="Garet"/>
              </a:rPr>
              <a:t>R$ 108.000,00</a:t>
            </a:r>
          </a:p>
        </p:txBody>
      </p:sp>
      <p:sp>
        <p:nvSpPr>
          <p:cNvPr id="6" name="TextBox 60">
            <a:extLst>
              <a:ext uri="{FF2B5EF4-FFF2-40B4-BE49-F238E27FC236}">
                <a16:creationId xmlns:a16="http://schemas.microsoft.com/office/drawing/2014/main" id="{2E4451D0-F2D7-127C-0509-751D5CE18E98}"/>
              </a:ext>
            </a:extLst>
          </p:cNvPr>
          <p:cNvSpPr txBox="1"/>
          <p:nvPr/>
        </p:nvSpPr>
        <p:spPr>
          <a:xfrm>
            <a:off x="153828" y="8585196"/>
            <a:ext cx="3347764" cy="2821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pt-BR" dirty="0">
                <a:solidFill>
                  <a:srgbClr val="F06421"/>
                </a:solidFill>
                <a:latin typeface="Garet Bold" panose="020B0604020202020204" charset="0"/>
              </a:rPr>
              <a:t>Aplicação:</a:t>
            </a:r>
            <a:endParaRPr lang="en-US" sz="2000" b="1" dirty="0">
              <a:solidFill>
                <a:srgbClr val="F06421"/>
              </a:solidFill>
              <a:latin typeface="Garet Bold" panose="020B0604020202020204" charset="0"/>
              <a:ea typeface="Garet Bold"/>
              <a:cs typeface="Garet Bold"/>
              <a:sym typeface="Garet Bold"/>
            </a:endParaRPr>
          </a:p>
        </p:txBody>
      </p:sp>
      <p:sp>
        <p:nvSpPr>
          <p:cNvPr id="7" name="TextBox 61">
            <a:extLst>
              <a:ext uri="{FF2B5EF4-FFF2-40B4-BE49-F238E27FC236}">
                <a16:creationId xmlns:a16="http://schemas.microsoft.com/office/drawing/2014/main" id="{ED3967C6-31C2-8E03-3069-E359D1AFC65D}"/>
              </a:ext>
            </a:extLst>
          </p:cNvPr>
          <p:cNvSpPr txBox="1"/>
          <p:nvPr/>
        </p:nvSpPr>
        <p:spPr>
          <a:xfrm>
            <a:off x="4021255" y="9203404"/>
            <a:ext cx="3347764" cy="290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03"/>
              </a:lnSpc>
            </a:pPr>
            <a:r>
              <a:rPr lang="en-US" sz="1799" dirty="0">
                <a:solidFill>
                  <a:schemeClr val="bg1"/>
                </a:solidFill>
                <a:latin typeface="Garet"/>
                <a:ea typeface="Garet"/>
                <a:cs typeface="Garet"/>
                <a:sym typeface="Garet"/>
              </a:rPr>
              <a:t>R$  67.736.354,10</a:t>
            </a:r>
          </a:p>
        </p:txBody>
      </p:sp>
      <p:sp>
        <p:nvSpPr>
          <p:cNvPr id="8" name="TextBox 62">
            <a:extLst>
              <a:ext uri="{FF2B5EF4-FFF2-40B4-BE49-F238E27FC236}">
                <a16:creationId xmlns:a16="http://schemas.microsoft.com/office/drawing/2014/main" id="{09935B99-DF17-3EB9-9185-CFA47AEAF297}"/>
              </a:ext>
            </a:extLst>
          </p:cNvPr>
          <p:cNvSpPr txBox="1"/>
          <p:nvPr/>
        </p:nvSpPr>
        <p:spPr>
          <a:xfrm>
            <a:off x="3817990" y="8655371"/>
            <a:ext cx="4030608" cy="2821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pt-BR" dirty="0">
                <a:solidFill>
                  <a:srgbClr val="F06421"/>
                </a:solidFill>
                <a:latin typeface="Garet Bold" panose="020B0604020202020204" charset="0"/>
              </a:rPr>
              <a:t>Patrimônio líquido: </a:t>
            </a:r>
            <a:endParaRPr lang="en-US" sz="2000" b="1" dirty="0">
              <a:solidFill>
                <a:srgbClr val="F06421"/>
              </a:solidFill>
              <a:latin typeface="Garet Bold" panose="020B0604020202020204" charset="0"/>
              <a:ea typeface="Garet Bold"/>
              <a:cs typeface="Garet Bold"/>
              <a:sym typeface="Garet Bold"/>
            </a:endParaRPr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0CD6CED4-87F5-7F9F-821F-C96BCD9A3D58}"/>
              </a:ext>
            </a:extLst>
          </p:cNvPr>
          <p:cNvCxnSpPr>
            <a:cxnSpLocks/>
          </p:cNvCxnSpPr>
          <p:nvPr/>
        </p:nvCxnSpPr>
        <p:spPr>
          <a:xfrm flipV="1">
            <a:off x="18014173" y="5711004"/>
            <a:ext cx="0" cy="4165959"/>
          </a:xfrm>
          <a:prstGeom prst="line">
            <a:avLst/>
          </a:prstGeom>
          <a:ln w="38100">
            <a:solidFill>
              <a:srgbClr val="60C04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7" name="Group 63">
            <a:extLst>
              <a:ext uri="{FF2B5EF4-FFF2-40B4-BE49-F238E27FC236}">
                <a16:creationId xmlns:a16="http://schemas.microsoft.com/office/drawing/2014/main" id="{79675E2C-D5E4-07CC-33DE-22CE8D63D704}"/>
              </a:ext>
            </a:extLst>
          </p:cNvPr>
          <p:cNvGrpSpPr/>
          <p:nvPr/>
        </p:nvGrpSpPr>
        <p:grpSpPr>
          <a:xfrm>
            <a:off x="16428226" y="388126"/>
            <a:ext cx="1631174" cy="1631174"/>
            <a:chOff x="0" y="0"/>
            <a:chExt cx="812800" cy="812800"/>
          </a:xfrm>
        </p:grpSpPr>
        <p:sp>
          <p:nvSpPr>
            <p:cNvPr id="18" name="Freeform 64">
              <a:extLst>
                <a:ext uri="{FF2B5EF4-FFF2-40B4-BE49-F238E27FC236}">
                  <a16:creationId xmlns:a16="http://schemas.microsoft.com/office/drawing/2014/main" id="{B8E09B75-9DF9-F325-2516-D1260315412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9" name="TextBox 65">
              <a:extLst>
                <a:ext uri="{FF2B5EF4-FFF2-40B4-BE49-F238E27FC236}">
                  <a16:creationId xmlns:a16="http://schemas.microsoft.com/office/drawing/2014/main" id="{227EF45C-D7EB-27E4-8A76-FA4862780617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20" name="Group 66">
            <a:extLst>
              <a:ext uri="{FF2B5EF4-FFF2-40B4-BE49-F238E27FC236}">
                <a16:creationId xmlns:a16="http://schemas.microsoft.com/office/drawing/2014/main" id="{A1CC66BF-DDD2-E4A4-3056-82DA647204D8}"/>
              </a:ext>
            </a:extLst>
          </p:cNvPr>
          <p:cNvGrpSpPr/>
          <p:nvPr/>
        </p:nvGrpSpPr>
        <p:grpSpPr>
          <a:xfrm>
            <a:off x="16309567" y="540544"/>
            <a:ext cx="1941712" cy="1102151"/>
            <a:chOff x="0" y="-47625"/>
            <a:chExt cx="2588950" cy="1469534"/>
          </a:xfrm>
        </p:grpSpPr>
        <p:sp>
          <p:nvSpPr>
            <p:cNvPr id="21" name="TextBox 67">
              <a:extLst>
                <a:ext uri="{FF2B5EF4-FFF2-40B4-BE49-F238E27FC236}">
                  <a16:creationId xmlns:a16="http://schemas.microsoft.com/office/drawing/2014/main" id="{3574DD37-B56C-85B3-083D-73836CF9A8EA}"/>
                </a:ext>
              </a:extLst>
            </p:cNvPr>
            <p:cNvSpPr txBox="1"/>
            <p:nvPr/>
          </p:nvSpPr>
          <p:spPr>
            <a:xfrm>
              <a:off x="0" y="-47625"/>
              <a:ext cx="2588950" cy="5333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1200" spc="535" dirty="0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22" name="TextBox 68">
              <a:extLst>
                <a:ext uri="{FF2B5EF4-FFF2-40B4-BE49-F238E27FC236}">
                  <a16:creationId xmlns:a16="http://schemas.microsoft.com/office/drawing/2014/main" id="{D14BB487-381D-1EA5-8F85-93A5F20EF418}"/>
                </a:ext>
              </a:extLst>
            </p:cNvPr>
            <p:cNvSpPr txBox="1"/>
            <p:nvPr/>
          </p:nvSpPr>
          <p:spPr>
            <a:xfrm>
              <a:off x="0" y="438343"/>
              <a:ext cx="2588950" cy="5323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1200" b="1" spc="228" dirty="0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23" name="Freeform 69">
              <a:extLst>
                <a:ext uri="{FF2B5EF4-FFF2-40B4-BE49-F238E27FC236}">
                  <a16:creationId xmlns:a16="http://schemas.microsoft.com/office/drawing/2014/main" id="{49AB8290-E924-F73A-F7F6-6D722131F06B}"/>
                </a:ext>
              </a:extLst>
            </p:cNvPr>
            <p:cNvSpPr/>
            <p:nvPr/>
          </p:nvSpPr>
          <p:spPr>
            <a:xfrm>
              <a:off x="1026748" y="698519"/>
              <a:ext cx="317224" cy="239108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24" name="TextBox 70">
              <a:extLst>
                <a:ext uri="{FF2B5EF4-FFF2-40B4-BE49-F238E27FC236}">
                  <a16:creationId xmlns:a16="http://schemas.microsoft.com/office/drawing/2014/main" id="{E670AFFD-ADE7-FC26-F6EF-075D2B001CB2}"/>
                </a:ext>
              </a:extLst>
            </p:cNvPr>
            <p:cNvSpPr txBox="1"/>
            <p:nvPr/>
          </p:nvSpPr>
          <p:spPr>
            <a:xfrm>
              <a:off x="0" y="1014105"/>
              <a:ext cx="2588950" cy="4078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200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25" name="Imagem 24">
            <a:extLst>
              <a:ext uri="{FF2B5EF4-FFF2-40B4-BE49-F238E27FC236}">
                <a16:creationId xmlns:a16="http://schemas.microsoft.com/office/drawing/2014/main" id="{E96271B2-A051-19F9-4DD2-833D7A4A1E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0490" y="704708"/>
            <a:ext cx="2174636" cy="969852"/>
          </a:xfrm>
          <a:prstGeom prst="rect">
            <a:avLst/>
          </a:prstGeom>
        </p:spPr>
      </p:pic>
      <p:sp>
        <p:nvSpPr>
          <p:cNvPr id="26" name="TextBox 55">
            <a:extLst>
              <a:ext uri="{FF2B5EF4-FFF2-40B4-BE49-F238E27FC236}">
                <a16:creationId xmlns:a16="http://schemas.microsoft.com/office/drawing/2014/main" id="{7B345FB0-FC55-2594-F257-F1531720090C}"/>
              </a:ext>
            </a:extLst>
          </p:cNvPr>
          <p:cNvSpPr txBox="1"/>
          <p:nvPr/>
        </p:nvSpPr>
        <p:spPr>
          <a:xfrm>
            <a:off x="17293138" y="8255189"/>
            <a:ext cx="489878" cy="46161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592"/>
              </a:lnSpc>
            </a:pPr>
            <a:endParaRPr/>
          </a:p>
        </p:txBody>
      </p:sp>
      <p:sp>
        <p:nvSpPr>
          <p:cNvPr id="29" name="AutoShape 37">
            <a:extLst>
              <a:ext uri="{FF2B5EF4-FFF2-40B4-BE49-F238E27FC236}">
                <a16:creationId xmlns:a16="http://schemas.microsoft.com/office/drawing/2014/main" id="{04C75918-B488-D25F-0F1C-07F9B437F9A6}"/>
              </a:ext>
            </a:extLst>
          </p:cNvPr>
          <p:cNvSpPr/>
          <p:nvPr/>
        </p:nvSpPr>
        <p:spPr>
          <a:xfrm flipV="1">
            <a:off x="16554012" y="8449154"/>
            <a:ext cx="1478251" cy="0"/>
          </a:xfrm>
          <a:prstGeom prst="line">
            <a:avLst/>
          </a:prstGeom>
          <a:ln w="38100" cap="flat">
            <a:solidFill>
              <a:srgbClr val="60C04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30" name="Freeform 54">
            <a:extLst>
              <a:ext uri="{FF2B5EF4-FFF2-40B4-BE49-F238E27FC236}">
                <a16:creationId xmlns:a16="http://schemas.microsoft.com/office/drawing/2014/main" id="{201F0D11-94CF-8000-262C-609C2F8A8735}"/>
              </a:ext>
            </a:extLst>
          </p:cNvPr>
          <p:cNvSpPr/>
          <p:nvPr/>
        </p:nvSpPr>
        <p:spPr>
          <a:xfrm>
            <a:off x="16313069" y="8157705"/>
            <a:ext cx="602927" cy="60292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60C04E"/>
          </a:solidFill>
          <a:ln>
            <a:noFill/>
          </a:ln>
        </p:spPr>
        <p:txBody>
          <a:bodyPr/>
          <a:lstStyle/>
          <a:p>
            <a:endParaRPr lang="pt-BR" dirty="0"/>
          </a:p>
        </p:txBody>
      </p:sp>
      <p:sp>
        <p:nvSpPr>
          <p:cNvPr id="31" name="AutoShape 37">
            <a:extLst>
              <a:ext uri="{FF2B5EF4-FFF2-40B4-BE49-F238E27FC236}">
                <a16:creationId xmlns:a16="http://schemas.microsoft.com/office/drawing/2014/main" id="{5BE8DF05-50B0-2FD6-C018-A4820251B22A}"/>
              </a:ext>
            </a:extLst>
          </p:cNvPr>
          <p:cNvSpPr/>
          <p:nvPr/>
        </p:nvSpPr>
        <p:spPr>
          <a:xfrm flipV="1">
            <a:off x="11173953" y="9858562"/>
            <a:ext cx="6840219" cy="24748"/>
          </a:xfrm>
          <a:prstGeom prst="line">
            <a:avLst/>
          </a:prstGeom>
          <a:ln w="38100" cap="flat">
            <a:solidFill>
              <a:srgbClr val="60C04E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cxnSp>
        <p:nvCxnSpPr>
          <p:cNvPr id="34" name="Conector reto 33">
            <a:extLst>
              <a:ext uri="{FF2B5EF4-FFF2-40B4-BE49-F238E27FC236}">
                <a16:creationId xmlns:a16="http://schemas.microsoft.com/office/drawing/2014/main" id="{F12EB6F2-5F36-9F86-458E-02AF00D26DF8}"/>
              </a:ext>
            </a:extLst>
          </p:cNvPr>
          <p:cNvCxnSpPr>
            <a:cxnSpLocks/>
            <a:stCxn id="31" idx="0"/>
          </p:cNvCxnSpPr>
          <p:nvPr/>
        </p:nvCxnSpPr>
        <p:spPr>
          <a:xfrm flipV="1">
            <a:off x="11173953" y="7911341"/>
            <a:ext cx="0" cy="1971969"/>
          </a:xfrm>
          <a:prstGeom prst="line">
            <a:avLst/>
          </a:prstGeom>
          <a:ln w="38100">
            <a:solidFill>
              <a:srgbClr val="60C04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39BDBD34-077E-76AA-B7DA-6E49D7504123}"/>
              </a:ext>
            </a:extLst>
          </p:cNvPr>
          <p:cNvSpPr txBox="1"/>
          <p:nvPr/>
        </p:nvSpPr>
        <p:spPr>
          <a:xfrm>
            <a:off x="5419211" y="4332679"/>
            <a:ext cx="6837554" cy="692049"/>
          </a:xfrm>
          <a:prstGeom prst="rect">
            <a:avLst/>
          </a:prstGeom>
          <a:solidFill>
            <a:srgbClr val="F0642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pt-BR" sz="3600" b="1" kern="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FONTE DE RECEITA/DESPESA</a:t>
            </a:r>
            <a:endParaRPr lang="pt-BR" sz="36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A37C233F-63B8-D857-6581-FC12A15C8078}"/>
              </a:ext>
            </a:extLst>
          </p:cNvPr>
          <p:cNvSpPr txBox="1"/>
          <p:nvPr/>
        </p:nvSpPr>
        <p:spPr>
          <a:xfrm>
            <a:off x="3501592" y="1940742"/>
            <a:ext cx="9355014" cy="6401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pt-BR" sz="3200" kern="100" dirty="0">
                <a:effectLst/>
                <a:latin typeface="Garet Bol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SEGREGAÇÃO DA MASSA - DESDE 2010</a:t>
            </a:r>
          </a:p>
        </p:txBody>
      </p:sp>
      <p:sp>
        <p:nvSpPr>
          <p:cNvPr id="9" name="Freeform 54">
            <a:extLst>
              <a:ext uri="{FF2B5EF4-FFF2-40B4-BE49-F238E27FC236}">
                <a16:creationId xmlns:a16="http://schemas.microsoft.com/office/drawing/2014/main" id="{341264E3-2ACB-7C8A-82B5-5576EBEB10DC}"/>
              </a:ext>
            </a:extLst>
          </p:cNvPr>
          <p:cNvSpPr/>
          <p:nvPr/>
        </p:nvSpPr>
        <p:spPr>
          <a:xfrm>
            <a:off x="13927921" y="5395528"/>
            <a:ext cx="602927" cy="60292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60C04E"/>
          </a:solidFill>
        </p:spPr>
        <p:txBody>
          <a:bodyPr/>
          <a:lstStyle/>
          <a:p>
            <a:endParaRPr lang="pt-BR"/>
          </a:p>
        </p:txBody>
      </p:sp>
      <p:sp>
        <p:nvSpPr>
          <p:cNvPr id="32" name="TextBox 61">
            <a:extLst>
              <a:ext uri="{FF2B5EF4-FFF2-40B4-BE49-F238E27FC236}">
                <a16:creationId xmlns:a16="http://schemas.microsoft.com/office/drawing/2014/main" id="{1A70C576-F145-5F30-FF70-97B02EF1BB75}"/>
              </a:ext>
            </a:extLst>
          </p:cNvPr>
          <p:cNvSpPr txBox="1"/>
          <p:nvPr/>
        </p:nvSpPr>
        <p:spPr>
          <a:xfrm>
            <a:off x="12646375" y="6716812"/>
            <a:ext cx="3347764" cy="290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03"/>
              </a:lnSpc>
            </a:pPr>
            <a:r>
              <a:rPr lang="en-US" sz="1799" dirty="0">
                <a:solidFill>
                  <a:schemeClr val="bg1"/>
                </a:solidFill>
                <a:latin typeface="Garet"/>
                <a:ea typeface="Garet"/>
                <a:cs typeface="Garet"/>
                <a:sym typeface="Garet"/>
              </a:rPr>
              <a:t>R$9.000,00</a:t>
            </a:r>
          </a:p>
        </p:txBody>
      </p:sp>
      <p:sp>
        <p:nvSpPr>
          <p:cNvPr id="33" name="TextBox 61">
            <a:extLst>
              <a:ext uri="{FF2B5EF4-FFF2-40B4-BE49-F238E27FC236}">
                <a16:creationId xmlns:a16="http://schemas.microsoft.com/office/drawing/2014/main" id="{3878E620-7C53-343B-1CEC-BFBD425317F0}"/>
              </a:ext>
            </a:extLst>
          </p:cNvPr>
          <p:cNvSpPr txBox="1"/>
          <p:nvPr/>
        </p:nvSpPr>
        <p:spPr>
          <a:xfrm>
            <a:off x="12588439" y="6213493"/>
            <a:ext cx="3347764" cy="2904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03"/>
              </a:lnSpc>
            </a:pPr>
            <a:r>
              <a:rPr lang="pt-BR" dirty="0">
                <a:solidFill>
                  <a:srgbClr val="F06421"/>
                </a:solidFill>
                <a:latin typeface="Garet Bold" panose="020B0604020202020204" charset="0"/>
              </a:rPr>
              <a:t>Parcelamento:</a:t>
            </a:r>
            <a:endParaRPr lang="en-US" sz="1799" dirty="0">
              <a:solidFill>
                <a:schemeClr val="bg1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sp>
        <p:nvSpPr>
          <p:cNvPr id="10" name="TextBox 57">
            <a:extLst>
              <a:ext uri="{FF2B5EF4-FFF2-40B4-BE49-F238E27FC236}">
                <a16:creationId xmlns:a16="http://schemas.microsoft.com/office/drawing/2014/main" id="{190DA367-98BB-2C7D-D6B7-CBD33A4B3AE9}"/>
              </a:ext>
            </a:extLst>
          </p:cNvPr>
          <p:cNvSpPr txBox="1"/>
          <p:nvPr/>
        </p:nvSpPr>
        <p:spPr>
          <a:xfrm>
            <a:off x="6505217" y="7127469"/>
            <a:ext cx="3172180" cy="5854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303"/>
              </a:lnSpc>
            </a:pPr>
            <a:r>
              <a:rPr lang="en-US" sz="1799" dirty="0">
                <a:solidFill>
                  <a:schemeClr val="bg1"/>
                </a:solidFill>
                <a:latin typeface="Garet"/>
                <a:ea typeface="Garet"/>
                <a:cs typeface="Garet"/>
                <a:sym typeface="Garet"/>
              </a:rPr>
              <a:t>“§ 8º do art. 55 da port. 1467/22 “</a:t>
            </a:r>
          </a:p>
        </p:txBody>
      </p:sp>
      <p:sp>
        <p:nvSpPr>
          <p:cNvPr id="15" name="TextBox 32">
            <a:extLst>
              <a:ext uri="{FF2B5EF4-FFF2-40B4-BE49-F238E27FC236}">
                <a16:creationId xmlns:a16="http://schemas.microsoft.com/office/drawing/2014/main" id="{AB858BC8-31EC-7B37-4DF3-36B2E0020994}"/>
              </a:ext>
            </a:extLst>
          </p:cNvPr>
          <p:cNvSpPr txBox="1"/>
          <p:nvPr/>
        </p:nvSpPr>
        <p:spPr>
          <a:xfrm>
            <a:off x="115791" y="747745"/>
            <a:ext cx="12508144" cy="7213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944"/>
              </a:lnSpc>
            </a:pP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EM BUSCA DO EQUILÍBRIO FINANCEIRO E ATUARIAL</a:t>
            </a:r>
          </a:p>
        </p:txBody>
      </p:sp>
    </p:spTree>
    <p:extLst>
      <p:ext uri="{BB962C8B-B14F-4D97-AF65-F5344CB8AC3E}">
        <p14:creationId xmlns:p14="http://schemas.microsoft.com/office/powerpoint/2010/main" val="1685849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DA3730-4E65-8AA8-AD52-DB304EC9D4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tângulo 70">
            <a:extLst>
              <a:ext uri="{FF2B5EF4-FFF2-40B4-BE49-F238E27FC236}">
                <a16:creationId xmlns:a16="http://schemas.microsoft.com/office/drawing/2014/main" id="{4F3036F2-D8C7-AEEB-4721-E50129AB04D3}"/>
              </a:ext>
            </a:extLst>
          </p:cNvPr>
          <p:cNvSpPr/>
          <p:nvPr/>
        </p:nvSpPr>
        <p:spPr>
          <a:xfrm>
            <a:off x="0" y="5981700"/>
            <a:ext cx="18288000" cy="4305300"/>
          </a:xfrm>
          <a:prstGeom prst="rect">
            <a:avLst/>
          </a:prstGeom>
          <a:solidFill>
            <a:srgbClr val="60C04E"/>
          </a:solidFill>
          <a:ln>
            <a:noFill/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7" name="TextBox 27">
            <a:extLst>
              <a:ext uri="{FF2B5EF4-FFF2-40B4-BE49-F238E27FC236}">
                <a16:creationId xmlns:a16="http://schemas.microsoft.com/office/drawing/2014/main" id="{06E059B4-3FAB-93D4-7B8B-6775BE36212E}"/>
              </a:ext>
            </a:extLst>
          </p:cNvPr>
          <p:cNvSpPr txBox="1"/>
          <p:nvPr/>
        </p:nvSpPr>
        <p:spPr>
          <a:xfrm>
            <a:off x="0" y="8210245"/>
            <a:ext cx="3347764" cy="3135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03"/>
              </a:lnSpc>
            </a:pPr>
            <a:r>
              <a:rPr lang="en-US" sz="2400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14%</a:t>
            </a:r>
          </a:p>
        </p:txBody>
      </p:sp>
      <p:sp>
        <p:nvSpPr>
          <p:cNvPr id="28" name="TextBox 28">
            <a:extLst>
              <a:ext uri="{FF2B5EF4-FFF2-40B4-BE49-F238E27FC236}">
                <a16:creationId xmlns:a16="http://schemas.microsoft.com/office/drawing/2014/main" id="{7AE0C970-5C83-0D4D-6000-43B532A4076A}"/>
              </a:ext>
            </a:extLst>
          </p:cNvPr>
          <p:cNvSpPr txBox="1"/>
          <p:nvPr/>
        </p:nvSpPr>
        <p:spPr>
          <a:xfrm>
            <a:off x="0" y="7581308"/>
            <a:ext cx="3347764" cy="2808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pt-BR" dirty="0">
                <a:latin typeface="Garet Bold" panose="020B0604020202020204" charset="0"/>
              </a:rPr>
              <a:t>ALÍQUOTA PATRONAL:</a:t>
            </a:r>
            <a:endParaRPr lang="en-US" sz="2000" b="1" dirty="0">
              <a:solidFill>
                <a:srgbClr val="FFFFFF"/>
              </a:solidFill>
              <a:latin typeface="Garet Bold" panose="020B0604020202020204" charset="0"/>
              <a:ea typeface="Garet Bold"/>
              <a:cs typeface="Garet Bold"/>
              <a:sym typeface="Garet Bold"/>
            </a:endParaRPr>
          </a:p>
        </p:txBody>
      </p:sp>
      <p:sp>
        <p:nvSpPr>
          <p:cNvPr id="37" name="AutoShape 37">
            <a:extLst>
              <a:ext uri="{FF2B5EF4-FFF2-40B4-BE49-F238E27FC236}">
                <a16:creationId xmlns:a16="http://schemas.microsoft.com/office/drawing/2014/main" id="{D9540467-E759-F052-AD3A-3AB64DEED1F6}"/>
              </a:ext>
            </a:extLst>
          </p:cNvPr>
          <p:cNvSpPr/>
          <p:nvPr/>
        </p:nvSpPr>
        <p:spPr>
          <a:xfrm flipV="1">
            <a:off x="321864" y="6970473"/>
            <a:ext cx="17522129" cy="42686"/>
          </a:xfrm>
          <a:prstGeom prst="line">
            <a:avLst/>
          </a:prstGeom>
          <a:ln w="38100" cap="flat">
            <a:solidFill>
              <a:srgbClr val="F06421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pt-BR"/>
          </a:p>
        </p:txBody>
      </p:sp>
      <p:sp>
        <p:nvSpPr>
          <p:cNvPr id="39" name="Freeform 39">
            <a:extLst>
              <a:ext uri="{FF2B5EF4-FFF2-40B4-BE49-F238E27FC236}">
                <a16:creationId xmlns:a16="http://schemas.microsoft.com/office/drawing/2014/main" id="{1540B41D-F3B8-28B5-C161-A2282E71A76F}"/>
              </a:ext>
            </a:extLst>
          </p:cNvPr>
          <p:cNvSpPr/>
          <p:nvPr/>
        </p:nvSpPr>
        <p:spPr>
          <a:xfrm>
            <a:off x="1320416" y="6698401"/>
            <a:ext cx="602927" cy="60292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F06421"/>
          </a:solidFill>
        </p:spPr>
        <p:txBody>
          <a:bodyPr/>
          <a:lstStyle/>
          <a:p>
            <a:endParaRPr lang="pt-BR"/>
          </a:p>
        </p:txBody>
      </p:sp>
      <p:sp>
        <p:nvSpPr>
          <p:cNvPr id="44" name="Freeform 44">
            <a:extLst>
              <a:ext uri="{FF2B5EF4-FFF2-40B4-BE49-F238E27FC236}">
                <a16:creationId xmlns:a16="http://schemas.microsoft.com/office/drawing/2014/main" id="{7E4C185F-CFA8-18BC-5079-09F0FB949F1B}"/>
              </a:ext>
            </a:extLst>
          </p:cNvPr>
          <p:cNvSpPr/>
          <p:nvPr/>
        </p:nvSpPr>
        <p:spPr>
          <a:xfrm>
            <a:off x="5035873" y="6711695"/>
            <a:ext cx="602927" cy="60292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F06421"/>
          </a:solidFill>
        </p:spPr>
        <p:txBody>
          <a:bodyPr/>
          <a:lstStyle/>
          <a:p>
            <a:endParaRPr lang="pt-BR"/>
          </a:p>
        </p:txBody>
      </p:sp>
      <p:sp>
        <p:nvSpPr>
          <p:cNvPr id="45" name="TextBox 45">
            <a:extLst>
              <a:ext uri="{FF2B5EF4-FFF2-40B4-BE49-F238E27FC236}">
                <a16:creationId xmlns:a16="http://schemas.microsoft.com/office/drawing/2014/main" id="{D90AF790-E425-3F43-4664-4E30415E8AF2}"/>
              </a:ext>
            </a:extLst>
          </p:cNvPr>
          <p:cNvSpPr txBox="1"/>
          <p:nvPr/>
        </p:nvSpPr>
        <p:spPr>
          <a:xfrm>
            <a:off x="5957280" y="6769057"/>
            <a:ext cx="489878" cy="46161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592"/>
              </a:lnSpc>
            </a:pPr>
            <a:endParaRPr/>
          </a:p>
        </p:txBody>
      </p:sp>
      <p:sp>
        <p:nvSpPr>
          <p:cNvPr id="49" name="Freeform 49">
            <a:extLst>
              <a:ext uri="{FF2B5EF4-FFF2-40B4-BE49-F238E27FC236}">
                <a16:creationId xmlns:a16="http://schemas.microsoft.com/office/drawing/2014/main" id="{A089BF7B-9CCF-D695-E16F-1BC58CFC6E60}"/>
              </a:ext>
            </a:extLst>
          </p:cNvPr>
          <p:cNvSpPr/>
          <p:nvPr/>
        </p:nvSpPr>
        <p:spPr>
          <a:xfrm>
            <a:off x="8776898" y="6687342"/>
            <a:ext cx="602927" cy="60292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F06421"/>
          </a:solidFill>
        </p:spPr>
        <p:txBody>
          <a:bodyPr/>
          <a:lstStyle/>
          <a:p>
            <a:endParaRPr lang="pt-BR"/>
          </a:p>
        </p:txBody>
      </p:sp>
      <p:sp>
        <p:nvSpPr>
          <p:cNvPr id="54" name="Freeform 54">
            <a:extLst>
              <a:ext uri="{FF2B5EF4-FFF2-40B4-BE49-F238E27FC236}">
                <a16:creationId xmlns:a16="http://schemas.microsoft.com/office/drawing/2014/main" id="{632BFE2D-A408-551E-EEE8-E223281471B8}"/>
              </a:ext>
            </a:extLst>
          </p:cNvPr>
          <p:cNvSpPr/>
          <p:nvPr/>
        </p:nvSpPr>
        <p:spPr>
          <a:xfrm>
            <a:off x="12351073" y="6669009"/>
            <a:ext cx="602927" cy="60292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F06421"/>
          </a:solidFill>
        </p:spPr>
        <p:txBody>
          <a:bodyPr/>
          <a:lstStyle/>
          <a:p>
            <a:endParaRPr lang="pt-BR"/>
          </a:p>
        </p:txBody>
      </p:sp>
      <p:sp>
        <p:nvSpPr>
          <p:cNvPr id="55" name="TextBox 55">
            <a:extLst>
              <a:ext uri="{FF2B5EF4-FFF2-40B4-BE49-F238E27FC236}">
                <a16:creationId xmlns:a16="http://schemas.microsoft.com/office/drawing/2014/main" id="{F22D0692-DF2B-EBBF-6B5D-705FCEC1175B}"/>
              </a:ext>
            </a:extLst>
          </p:cNvPr>
          <p:cNvSpPr txBox="1"/>
          <p:nvPr/>
        </p:nvSpPr>
        <p:spPr>
          <a:xfrm>
            <a:off x="13181784" y="6753796"/>
            <a:ext cx="489878" cy="46161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592"/>
              </a:lnSpc>
            </a:pPr>
            <a:endParaRPr/>
          </a:p>
        </p:txBody>
      </p:sp>
      <p:sp>
        <p:nvSpPr>
          <p:cNvPr id="57" name="TextBox 57">
            <a:extLst>
              <a:ext uri="{FF2B5EF4-FFF2-40B4-BE49-F238E27FC236}">
                <a16:creationId xmlns:a16="http://schemas.microsoft.com/office/drawing/2014/main" id="{BA0A635D-D611-C0D8-84A6-E00EEE995EE5}"/>
              </a:ext>
            </a:extLst>
          </p:cNvPr>
          <p:cNvSpPr txBox="1"/>
          <p:nvPr/>
        </p:nvSpPr>
        <p:spPr>
          <a:xfrm>
            <a:off x="4465472" y="8206459"/>
            <a:ext cx="1594430" cy="31354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303"/>
              </a:lnSpc>
            </a:pPr>
            <a:r>
              <a:rPr lang="en-US" sz="2400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14%</a:t>
            </a:r>
          </a:p>
        </p:txBody>
      </p:sp>
      <p:sp>
        <p:nvSpPr>
          <p:cNvPr id="58" name="TextBox 58">
            <a:extLst>
              <a:ext uri="{FF2B5EF4-FFF2-40B4-BE49-F238E27FC236}">
                <a16:creationId xmlns:a16="http://schemas.microsoft.com/office/drawing/2014/main" id="{3E4D6143-823A-5FA2-C41F-813262F9C092}"/>
              </a:ext>
            </a:extLst>
          </p:cNvPr>
          <p:cNvSpPr txBox="1"/>
          <p:nvPr/>
        </p:nvSpPr>
        <p:spPr>
          <a:xfrm>
            <a:off x="3638371" y="7581308"/>
            <a:ext cx="3347764" cy="2808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pt-BR" dirty="0">
                <a:latin typeface="Garet Bold" panose="020B0604020202020204" charset="0"/>
              </a:rPr>
              <a:t>ALÍQUOTA SERVIDOR:</a:t>
            </a:r>
            <a:endParaRPr lang="en-US" sz="2000" b="1" dirty="0">
              <a:solidFill>
                <a:srgbClr val="FFFFFF"/>
              </a:solidFill>
              <a:latin typeface="Garet Bold" panose="020B0604020202020204" charset="0"/>
              <a:ea typeface="Garet Bold"/>
              <a:cs typeface="Garet Bold"/>
              <a:sym typeface="Garet Bold"/>
            </a:endParaRPr>
          </a:p>
        </p:txBody>
      </p:sp>
      <p:sp>
        <p:nvSpPr>
          <p:cNvPr id="59" name="TextBox 59">
            <a:extLst>
              <a:ext uri="{FF2B5EF4-FFF2-40B4-BE49-F238E27FC236}">
                <a16:creationId xmlns:a16="http://schemas.microsoft.com/office/drawing/2014/main" id="{5401A6B4-D32E-E22C-EA77-DFB491D1BF96}"/>
              </a:ext>
            </a:extLst>
          </p:cNvPr>
          <p:cNvSpPr txBox="1"/>
          <p:nvPr/>
        </p:nvSpPr>
        <p:spPr>
          <a:xfrm>
            <a:off x="7420108" y="8223124"/>
            <a:ext cx="3347764" cy="3135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03"/>
              </a:lnSpc>
            </a:pPr>
            <a:r>
              <a:rPr lang="en-US" sz="2400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SIM</a:t>
            </a:r>
          </a:p>
        </p:txBody>
      </p:sp>
      <p:sp>
        <p:nvSpPr>
          <p:cNvPr id="60" name="TextBox 60">
            <a:extLst>
              <a:ext uri="{FF2B5EF4-FFF2-40B4-BE49-F238E27FC236}">
                <a16:creationId xmlns:a16="http://schemas.microsoft.com/office/drawing/2014/main" id="{A9F23EFE-AF35-DFD7-2417-44DABB4BF2AA}"/>
              </a:ext>
            </a:extLst>
          </p:cNvPr>
          <p:cNvSpPr txBox="1"/>
          <p:nvPr/>
        </p:nvSpPr>
        <p:spPr>
          <a:xfrm>
            <a:off x="7195989" y="7405473"/>
            <a:ext cx="3347764" cy="5642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pt-BR" dirty="0">
                <a:latin typeface="Garet Bold" panose="020B0604020202020204" charset="0"/>
              </a:rPr>
              <a:t>LIMITE DE BENEFÍCIOS/ APOSENTADORIA E PENSÃO:  </a:t>
            </a:r>
            <a:endParaRPr lang="en-US" sz="2000" b="1" dirty="0">
              <a:solidFill>
                <a:srgbClr val="FFFFFF"/>
              </a:solidFill>
              <a:latin typeface="Garet Bold" panose="020B0604020202020204" charset="0"/>
              <a:ea typeface="Garet Bold"/>
              <a:cs typeface="Garet Bold"/>
              <a:sym typeface="Garet Bold"/>
            </a:endParaRPr>
          </a:p>
        </p:txBody>
      </p:sp>
      <p:sp>
        <p:nvSpPr>
          <p:cNvPr id="61" name="TextBox 61">
            <a:extLst>
              <a:ext uri="{FF2B5EF4-FFF2-40B4-BE49-F238E27FC236}">
                <a16:creationId xmlns:a16="http://schemas.microsoft.com/office/drawing/2014/main" id="{7AE384E3-4C87-D01F-1541-4743119F3C7B}"/>
              </a:ext>
            </a:extLst>
          </p:cNvPr>
          <p:cNvSpPr txBox="1"/>
          <p:nvPr/>
        </p:nvSpPr>
        <p:spPr>
          <a:xfrm>
            <a:off x="10994334" y="8223124"/>
            <a:ext cx="3347764" cy="3135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03"/>
              </a:lnSpc>
            </a:pPr>
            <a:r>
              <a:rPr lang="en-US" sz="2400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SIM</a:t>
            </a:r>
          </a:p>
        </p:txBody>
      </p:sp>
      <p:sp>
        <p:nvSpPr>
          <p:cNvPr id="62" name="TextBox 62">
            <a:extLst>
              <a:ext uri="{FF2B5EF4-FFF2-40B4-BE49-F238E27FC236}">
                <a16:creationId xmlns:a16="http://schemas.microsoft.com/office/drawing/2014/main" id="{942D9AFB-AFBC-A3B7-ECA3-B52738487641}"/>
              </a:ext>
            </a:extLst>
          </p:cNvPr>
          <p:cNvSpPr txBox="1"/>
          <p:nvPr/>
        </p:nvSpPr>
        <p:spPr>
          <a:xfrm>
            <a:off x="11201845" y="7456598"/>
            <a:ext cx="2932741" cy="56425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pt-BR" dirty="0">
                <a:latin typeface="Garet Bold" panose="020B0604020202020204" charset="0"/>
              </a:rPr>
              <a:t>PREVIDÊNCIA COMPLEMENTAR:</a:t>
            </a:r>
            <a:endParaRPr lang="en-US" sz="2000" b="1" dirty="0">
              <a:solidFill>
                <a:srgbClr val="FFFFFF"/>
              </a:solidFill>
              <a:latin typeface="Garet Bold" panose="020B0604020202020204" charset="0"/>
              <a:ea typeface="Garet Bold"/>
              <a:cs typeface="Garet Bold"/>
              <a:sym typeface="Garet Bold"/>
            </a:endParaRPr>
          </a:p>
        </p:txBody>
      </p:sp>
      <p:sp>
        <p:nvSpPr>
          <p:cNvPr id="73" name="CaixaDeTexto 72">
            <a:extLst>
              <a:ext uri="{FF2B5EF4-FFF2-40B4-BE49-F238E27FC236}">
                <a16:creationId xmlns:a16="http://schemas.microsoft.com/office/drawing/2014/main" id="{7A05840B-3E93-A278-E6C1-DCDC260BD036}"/>
              </a:ext>
            </a:extLst>
          </p:cNvPr>
          <p:cNvSpPr txBox="1"/>
          <p:nvPr/>
        </p:nvSpPr>
        <p:spPr>
          <a:xfrm>
            <a:off x="1752600" y="2299910"/>
            <a:ext cx="13792200" cy="1431739"/>
          </a:xfrm>
          <a:prstGeom prst="rect">
            <a:avLst/>
          </a:prstGeom>
          <a:solidFill>
            <a:srgbClr val="46679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pt-BR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AVANÇOS PARA ADEQUAÇÃO 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pt-BR" sz="36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EMENDA CONSTITUCIONAL Nº </a:t>
            </a:r>
            <a:r>
              <a:rPr lang="pt-BR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103/2019</a:t>
            </a:r>
            <a:endParaRPr lang="pt-BR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6" name="TextBox 58">
            <a:extLst>
              <a:ext uri="{FF2B5EF4-FFF2-40B4-BE49-F238E27FC236}">
                <a16:creationId xmlns:a16="http://schemas.microsoft.com/office/drawing/2014/main" id="{758A2311-924C-1409-2C77-88CEACC799A4}"/>
              </a:ext>
            </a:extLst>
          </p:cNvPr>
          <p:cNvSpPr txBox="1"/>
          <p:nvPr/>
        </p:nvSpPr>
        <p:spPr>
          <a:xfrm>
            <a:off x="14415274" y="7394030"/>
            <a:ext cx="3592038" cy="56425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pt-BR" dirty="0">
                <a:latin typeface="Garet Bold" panose="020B0604020202020204" charset="0"/>
              </a:rPr>
              <a:t>MUDANÇA DE REGRAS DE BENEFÍCIOS:</a:t>
            </a:r>
            <a:endParaRPr lang="en-US" sz="2000" b="1" dirty="0">
              <a:solidFill>
                <a:srgbClr val="FFFFFF"/>
              </a:solidFill>
              <a:latin typeface="Garet Bold" panose="020B0604020202020204" charset="0"/>
              <a:ea typeface="Garet Bold"/>
              <a:cs typeface="Garet Bold"/>
              <a:sym typeface="Garet Bold"/>
            </a:endParaRPr>
          </a:p>
        </p:txBody>
      </p:sp>
      <p:sp>
        <p:nvSpPr>
          <p:cNvPr id="77" name="TextBox 61">
            <a:extLst>
              <a:ext uri="{FF2B5EF4-FFF2-40B4-BE49-F238E27FC236}">
                <a16:creationId xmlns:a16="http://schemas.microsoft.com/office/drawing/2014/main" id="{F70479F6-3B92-DAAB-0DCC-55AC5F40CA78}"/>
              </a:ext>
            </a:extLst>
          </p:cNvPr>
          <p:cNvSpPr txBox="1"/>
          <p:nvPr/>
        </p:nvSpPr>
        <p:spPr>
          <a:xfrm>
            <a:off x="14498538" y="8206459"/>
            <a:ext cx="3347764" cy="3135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03"/>
              </a:lnSpc>
            </a:pPr>
            <a:r>
              <a:rPr lang="en-US" sz="2400" b="1" dirty="0">
                <a:solidFill>
                  <a:srgbClr val="FF0000"/>
                </a:solidFill>
                <a:latin typeface="Garet"/>
                <a:ea typeface="Garet"/>
                <a:cs typeface="Garet"/>
                <a:sym typeface="Garet"/>
              </a:rPr>
              <a:t>NÃO</a:t>
            </a:r>
          </a:p>
        </p:txBody>
      </p:sp>
      <p:sp>
        <p:nvSpPr>
          <p:cNvPr id="82" name="Freeform 54">
            <a:extLst>
              <a:ext uri="{FF2B5EF4-FFF2-40B4-BE49-F238E27FC236}">
                <a16:creationId xmlns:a16="http://schemas.microsoft.com/office/drawing/2014/main" id="{6C5D0231-0532-C7A2-B0B3-86F244A7E5E0}"/>
              </a:ext>
            </a:extLst>
          </p:cNvPr>
          <p:cNvSpPr/>
          <p:nvPr/>
        </p:nvSpPr>
        <p:spPr>
          <a:xfrm>
            <a:off x="16008673" y="6667590"/>
            <a:ext cx="602927" cy="602927"/>
          </a:xfrm>
          <a:custGeom>
            <a:avLst/>
            <a:gdLst/>
            <a:ahLst/>
            <a:cxnLst/>
            <a:rect l="l" t="t" r="r" b="b"/>
            <a:pathLst>
              <a:path w="812800" h="812800">
                <a:moveTo>
                  <a:pt x="406400" y="0"/>
                </a:moveTo>
                <a:cubicBezTo>
                  <a:pt x="181951" y="0"/>
                  <a:pt x="0" y="181951"/>
                  <a:pt x="0" y="406400"/>
                </a:cubicBezTo>
                <a:cubicBezTo>
                  <a:pt x="0" y="630849"/>
                  <a:pt x="181951" y="812800"/>
                  <a:pt x="406400" y="812800"/>
                </a:cubicBezTo>
                <a:cubicBezTo>
                  <a:pt x="630849" y="812800"/>
                  <a:pt x="812800" y="630849"/>
                  <a:pt x="812800" y="406400"/>
                </a:cubicBezTo>
                <a:cubicBezTo>
                  <a:pt x="812800" y="181951"/>
                  <a:pt x="630849" y="0"/>
                  <a:pt x="406400" y="0"/>
                </a:cubicBezTo>
                <a:close/>
              </a:path>
            </a:pathLst>
          </a:custGeom>
          <a:solidFill>
            <a:srgbClr val="F06421"/>
          </a:solidFill>
        </p:spPr>
        <p:txBody>
          <a:bodyPr/>
          <a:lstStyle/>
          <a:p>
            <a:endParaRPr lang="pt-BR"/>
          </a:p>
        </p:txBody>
      </p:sp>
      <p:grpSp>
        <p:nvGrpSpPr>
          <p:cNvPr id="4" name="Group 63">
            <a:extLst>
              <a:ext uri="{FF2B5EF4-FFF2-40B4-BE49-F238E27FC236}">
                <a16:creationId xmlns:a16="http://schemas.microsoft.com/office/drawing/2014/main" id="{16668FFE-B1C4-38BF-2834-143228F156CC}"/>
              </a:ext>
            </a:extLst>
          </p:cNvPr>
          <p:cNvGrpSpPr/>
          <p:nvPr/>
        </p:nvGrpSpPr>
        <p:grpSpPr>
          <a:xfrm>
            <a:off x="16428226" y="388126"/>
            <a:ext cx="1631174" cy="1631174"/>
            <a:chOff x="0" y="0"/>
            <a:chExt cx="812800" cy="812800"/>
          </a:xfrm>
        </p:grpSpPr>
        <p:sp>
          <p:nvSpPr>
            <p:cNvPr id="5" name="Freeform 64">
              <a:extLst>
                <a:ext uri="{FF2B5EF4-FFF2-40B4-BE49-F238E27FC236}">
                  <a16:creationId xmlns:a16="http://schemas.microsoft.com/office/drawing/2014/main" id="{54154B50-465D-0A5E-4B05-4ACCB9AE24D0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6" name="TextBox 65">
              <a:extLst>
                <a:ext uri="{FF2B5EF4-FFF2-40B4-BE49-F238E27FC236}">
                  <a16:creationId xmlns:a16="http://schemas.microsoft.com/office/drawing/2014/main" id="{582934F7-A454-0F30-9126-57877C5FF4C1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7" name="Group 66">
            <a:extLst>
              <a:ext uri="{FF2B5EF4-FFF2-40B4-BE49-F238E27FC236}">
                <a16:creationId xmlns:a16="http://schemas.microsoft.com/office/drawing/2014/main" id="{710A8056-686C-8550-FF7E-6B78AB1A76F7}"/>
              </a:ext>
            </a:extLst>
          </p:cNvPr>
          <p:cNvGrpSpPr/>
          <p:nvPr/>
        </p:nvGrpSpPr>
        <p:grpSpPr>
          <a:xfrm>
            <a:off x="16309567" y="540544"/>
            <a:ext cx="1941712" cy="1102151"/>
            <a:chOff x="0" y="-47625"/>
            <a:chExt cx="2588950" cy="1469534"/>
          </a:xfrm>
        </p:grpSpPr>
        <p:sp>
          <p:nvSpPr>
            <p:cNvPr id="8" name="TextBox 67">
              <a:extLst>
                <a:ext uri="{FF2B5EF4-FFF2-40B4-BE49-F238E27FC236}">
                  <a16:creationId xmlns:a16="http://schemas.microsoft.com/office/drawing/2014/main" id="{07503CD1-4A84-005F-262F-26AAB559A6D0}"/>
                </a:ext>
              </a:extLst>
            </p:cNvPr>
            <p:cNvSpPr txBox="1"/>
            <p:nvPr/>
          </p:nvSpPr>
          <p:spPr>
            <a:xfrm>
              <a:off x="0" y="-47625"/>
              <a:ext cx="2588950" cy="5333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1200" spc="535" dirty="0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9" name="TextBox 68">
              <a:extLst>
                <a:ext uri="{FF2B5EF4-FFF2-40B4-BE49-F238E27FC236}">
                  <a16:creationId xmlns:a16="http://schemas.microsoft.com/office/drawing/2014/main" id="{3534E1BC-535C-C690-94D7-16A515FFBB4B}"/>
                </a:ext>
              </a:extLst>
            </p:cNvPr>
            <p:cNvSpPr txBox="1"/>
            <p:nvPr/>
          </p:nvSpPr>
          <p:spPr>
            <a:xfrm>
              <a:off x="0" y="438343"/>
              <a:ext cx="2588950" cy="5323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1200" b="1" spc="228" dirty="0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10" name="Freeform 69">
              <a:extLst>
                <a:ext uri="{FF2B5EF4-FFF2-40B4-BE49-F238E27FC236}">
                  <a16:creationId xmlns:a16="http://schemas.microsoft.com/office/drawing/2014/main" id="{DC92B588-9356-8D64-CB94-AD429B74C0B0}"/>
                </a:ext>
              </a:extLst>
            </p:cNvPr>
            <p:cNvSpPr/>
            <p:nvPr/>
          </p:nvSpPr>
          <p:spPr>
            <a:xfrm>
              <a:off x="1026748" y="698519"/>
              <a:ext cx="317224" cy="239108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70">
              <a:extLst>
                <a:ext uri="{FF2B5EF4-FFF2-40B4-BE49-F238E27FC236}">
                  <a16:creationId xmlns:a16="http://schemas.microsoft.com/office/drawing/2014/main" id="{C2BCED23-8686-4F93-5493-4E4981279AD2}"/>
                </a:ext>
              </a:extLst>
            </p:cNvPr>
            <p:cNvSpPr txBox="1"/>
            <p:nvPr/>
          </p:nvSpPr>
          <p:spPr>
            <a:xfrm>
              <a:off x="0" y="1014105"/>
              <a:ext cx="2588950" cy="4078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200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12" name="Imagem 11">
            <a:extLst>
              <a:ext uri="{FF2B5EF4-FFF2-40B4-BE49-F238E27FC236}">
                <a16:creationId xmlns:a16="http://schemas.microsoft.com/office/drawing/2014/main" id="{5E129A80-829A-85FD-179D-E0FFDEE504D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0490" y="704708"/>
            <a:ext cx="2174636" cy="969852"/>
          </a:xfrm>
          <a:prstGeom prst="rect">
            <a:avLst/>
          </a:prstGeom>
        </p:spPr>
      </p:pic>
      <p:sp>
        <p:nvSpPr>
          <p:cNvPr id="14" name="TextBox 55">
            <a:extLst>
              <a:ext uri="{FF2B5EF4-FFF2-40B4-BE49-F238E27FC236}">
                <a16:creationId xmlns:a16="http://schemas.microsoft.com/office/drawing/2014/main" id="{8B97363A-01DF-AE4C-2609-FC5128060720}"/>
              </a:ext>
            </a:extLst>
          </p:cNvPr>
          <p:cNvSpPr txBox="1"/>
          <p:nvPr/>
        </p:nvSpPr>
        <p:spPr>
          <a:xfrm>
            <a:off x="17075744" y="8945513"/>
            <a:ext cx="489878" cy="46161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592"/>
              </a:lnSpc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5451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DE6BEA-009A-F529-2FE3-594382A9D4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aixaDeTexto 72">
            <a:extLst>
              <a:ext uri="{FF2B5EF4-FFF2-40B4-BE49-F238E27FC236}">
                <a16:creationId xmlns:a16="http://schemas.microsoft.com/office/drawing/2014/main" id="{6EA0D3FF-C628-A68F-023E-B47A88739FAE}"/>
              </a:ext>
            </a:extLst>
          </p:cNvPr>
          <p:cNvSpPr txBox="1"/>
          <p:nvPr/>
        </p:nvSpPr>
        <p:spPr>
          <a:xfrm>
            <a:off x="1559273" y="1072683"/>
            <a:ext cx="10506784" cy="692049"/>
          </a:xfrm>
          <a:prstGeom prst="rect">
            <a:avLst/>
          </a:prstGeom>
          <a:solidFill>
            <a:srgbClr val="46679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pt-BR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RESULTADO DO ESTUDO ATUARIAL DE 2025 / 2024 </a:t>
            </a:r>
            <a:endParaRPr lang="pt-BR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4" name="Group 63">
            <a:extLst>
              <a:ext uri="{FF2B5EF4-FFF2-40B4-BE49-F238E27FC236}">
                <a16:creationId xmlns:a16="http://schemas.microsoft.com/office/drawing/2014/main" id="{8BDE5FA3-2013-9160-F008-0C2B87FFF490}"/>
              </a:ext>
            </a:extLst>
          </p:cNvPr>
          <p:cNvGrpSpPr/>
          <p:nvPr/>
        </p:nvGrpSpPr>
        <p:grpSpPr>
          <a:xfrm>
            <a:off x="16428226" y="388126"/>
            <a:ext cx="1631174" cy="1631174"/>
            <a:chOff x="0" y="0"/>
            <a:chExt cx="812800" cy="812800"/>
          </a:xfrm>
        </p:grpSpPr>
        <p:sp>
          <p:nvSpPr>
            <p:cNvPr id="5" name="Freeform 64">
              <a:extLst>
                <a:ext uri="{FF2B5EF4-FFF2-40B4-BE49-F238E27FC236}">
                  <a16:creationId xmlns:a16="http://schemas.microsoft.com/office/drawing/2014/main" id="{CF33ECA6-72E0-83D1-5CB6-7F23B4D4041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6" name="TextBox 65">
              <a:extLst>
                <a:ext uri="{FF2B5EF4-FFF2-40B4-BE49-F238E27FC236}">
                  <a16:creationId xmlns:a16="http://schemas.microsoft.com/office/drawing/2014/main" id="{4CDE12AA-3496-4BD4-2A9A-F694B7513300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7" name="Group 66">
            <a:extLst>
              <a:ext uri="{FF2B5EF4-FFF2-40B4-BE49-F238E27FC236}">
                <a16:creationId xmlns:a16="http://schemas.microsoft.com/office/drawing/2014/main" id="{0E3C653D-8F67-615E-CA58-D9A03C86D8CF}"/>
              </a:ext>
            </a:extLst>
          </p:cNvPr>
          <p:cNvGrpSpPr/>
          <p:nvPr/>
        </p:nvGrpSpPr>
        <p:grpSpPr>
          <a:xfrm>
            <a:off x="16309567" y="540544"/>
            <a:ext cx="1941712" cy="1102151"/>
            <a:chOff x="0" y="-47625"/>
            <a:chExt cx="2588950" cy="1469534"/>
          </a:xfrm>
        </p:grpSpPr>
        <p:sp>
          <p:nvSpPr>
            <p:cNvPr id="8" name="TextBox 67">
              <a:extLst>
                <a:ext uri="{FF2B5EF4-FFF2-40B4-BE49-F238E27FC236}">
                  <a16:creationId xmlns:a16="http://schemas.microsoft.com/office/drawing/2014/main" id="{FB778FF4-CA66-CAC3-894E-A631BD24020D}"/>
                </a:ext>
              </a:extLst>
            </p:cNvPr>
            <p:cNvSpPr txBox="1"/>
            <p:nvPr/>
          </p:nvSpPr>
          <p:spPr>
            <a:xfrm>
              <a:off x="0" y="-47625"/>
              <a:ext cx="2588950" cy="5333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1200" spc="535" dirty="0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9" name="TextBox 68">
              <a:extLst>
                <a:ext uri="{FF2B5EF4-FFF2-40B4-BE49-F238E27FC236}">
                  <a16:creationId xmlns:a16="http://schemas.microsoft.com/office/drawing/2014/main" id="{2E4F7A00-340D-5392-9821-52D232F40AA2}"/>
                </a:ext>
              </a:extLst>
            </p:cNvPr>
            <p:cNvSpPr txBox="1"/>
            <p:nvPr/>
          </p:nvSpPr>
          <p:spPr>
            <a:xfrm>
              <a:off x="0" y="438343"/>
              <a:ext cx="2588950" cy="5323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1200" b="1" spc="228" dirty="0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10" name="Freeform 69">
              <a:extLst>
                <a:ext uri="{FF2B5EF4-FFF2-40B4-BE49-F238E27FC236}">
                  <a16:creationId xmlns:a16="http://schemas.microsoft.com/office/drawing/2014/main" id="{F2B91912-389F-FE54-A1E7-1854F9375FD9}"/>
                </a:ext>
              </a:extLst>
            </p:cNvPr>
            <p:cNvSpPr/>
            <p:nvPr/>
          </p:nvSpPr>
          <p:spPr>
            <a:xfrm>
              <a:off x="1026748" y="698519"/>
              <a:ext cx="317224" cy="239108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70">
              <a:extLst>
                <a:ext uri="{FF2B5EF4-FFF2-40B4-BE49-F238E27FC236}">
                  <a16:creationId xmlns:a16="http://schemas.microsoft.com/office/drawing/2014/main" id="{A2419627-9399-2473-DC45-1660831040C0}"/>
                </a:ext>
              </a:extLst>
            </p:cNvPr>
            <p:cNvSpPr txBox="1"/>
            <p:nvPr/>
          </p:nvSpPr>
          <p:spPr>
            <a:xfrm>
              <a:off x="0" y="1014105"/>
              <a:ext cx="2588950" cy="4078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200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12" name="Imagem 11">
            <a:extLst>
              <a:ext uri="{FF2B5EF4-FFF2-40B4-BE49-F238E27FC236}">
                <a16:creationId xmlns:a16="http://schemas.microsoft.com/office/drawing/2014/main" id="{81ACCEC2-8C12-8EEB-A951-5CC15C2CB7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0490" y="704708"/>
            <a:ext cx="2174636" cy="969852"/>
          </a:xfrm>
          <a:prstGeom prst="rect">
            <a:avLst/>
          </a:prstGeom>
        </p:spPr>
      </p:pic>
      <p:grpSp>
        <p:nvGrpSpPr>
          <p:cNvPr id="39" name="Agrupar 38">
            <a:extLst>
              <a:ext uri="{FF2B5EF4-FFF2-40B4-BE49-F238E27FC236}">
                <a16:creationId xmlns:a16="http://schemas.microsoft.com/office/drawing/2014/main" id="{0CEA2A2C-4E4A-46B7-1663-58E771D98576}"/>
              </a:ext>
            </a:extLst>
          </p:cNvPr>
          <p:cNvGrpSpPr/>
          <p:nvPr/>
        </p:nvGrpSpPr>
        <p:grpSpPr>
          <a:xfrm>
            <a:off x="1477416" y="2796542"/>
            <a:ext cx="15333167" cy="6553200"/>
            <a:chOff x="1518344" y="2705100"/>
            <a:chExt cx="15333167" cy="6553200"/>
          </a:xfrm>
        </p:grpSpPr>
        <p:grpSp>
          <p:nvGrpSpPr>
            <p:cNvPr id="3" name="Agrupar 2">
              <a:extLst>
                <a:ext uri="{FF2B5EF4-FFF2-40B4-BE49-F238E27FC236}">
                  <a16:creationId xmlns:a16="http://schemas.microsoft.com/office/drawing/2014/main" id="{3A6950BE-6C6B-C583-34D0-F909370A1162}"/>
                </a:ext>
              </a:extLst>
            </p:cNvPr>
            <p:cNvGrpSpPr/>
            <p:nvPr/>
          </p:nvGrpSpPr>
          <p:grpSpPr>
            <a:xfrm>
              <a:off x="1676400" y="2705100"/>
              <a:ext cx="15175111" cy="6489678"/>
              <a:chOff x="1676400" y="2705100"/>
              <a:chExt cx="15175111" cy="6489678"/>
            </a:xfrm>
          </p:grpSpPr>
          <p:sp>
            <p:nvSpPr>
              <p:cNvPr id="45" name="TextBox 45">
                <a:extLst>
                  <a:ext uri="{FF2B5EF4-FFF2-40B4-BE49-F238E27FC236}">
                    <a16:creationId xmlns:a16="http://schemas.microsoft.com/office/drawing/2014/main" id="{2C34BA51-8CE5-8D2C-782E-24C3C8DFBFF1}"/>
                  </a:ext>
                </a:extLst>
              </p:cNvPr>
              <p:cNvSpPr txBox="1"/>
              <p:nvPr/>
            </p:nvSpPr>
            <p:spPr>
              <a:xfrm>
                <a:off x="5957280" y="6769057"/>
                <a:ext cx="489878" cy="46161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592"/>
                  </a:lnSpc>
                </a:pPr>
                <a:endParaRPr/>
              </a:p>
            </p:txBody>
          </p:sp>
          <p:sp>
            <p:nvSpPr>
              <p:cNvPr id="55" name="TextBox 55">
                <a:extLst>
                  <a:ext uri="{FF2B5EF4-FFF2-40B4-BE49-F238E27FC236}">
                    <a16:creationId xmlns:a16="http://schemas.microsoft.com/office/drawing/2014/main" id="{F7CF94C4-1CE5-9291-BAEE-0E9472BD6205}"/>
                  </a:ext>
                </a:extLst>
              </p:cNvPr>
              <p:cNvSpPr txBox="1"/>
              <p:nvPr/>
            </p:nvSpPr>
            <p:spPr>
              <a:xfrm>
                <a:off x="13181784" y="6753796"/>
                <a:ext cx="489878" cy="46161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592"/>
                  </a:lnSpc>
                </a:pPr>
                <a:endParaRPr/>
              </a:p>
            </p:txBody>
          </p:sp>
          <p:sp>
            <p:nvSpPr>
              <p:cNvPr id="57" name="TextBox 57">
                <a:extLst>
                  <a:ext uri="{FF2B5EF4-FFF2-40B4-BE49-F238E27FC236}">
                    <a16:creationId xmlns:a16="http://schemas.microsoft.com/office/drawing/2014/main" id="{5059A0DC-7A52-148E-0A97-B6FB43069CDE}"/>
                  </a:ext>
                </a:extLst>
              </p:cNvPr>
              <p:cNvSpPr txBox="1"/>
              <p:nvPr/>
            </p:nvSpPr>
            <p:spPr>
              <a:xfrm>
                <a:off x="4465472" y="8041145"/>
                <a:ext cx="1594430" cy="297274"/>
              </a:xfrm>
              <a:prstGeom prst="rect">
                <a:avLst/>
              </a:prstGeom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lnSpc>
                    <a:spcPts val="2303"/>
                  </a:lnSpc>
                </a:pPr>
                <a:r>
                  <a:rPr lang="en-US" sz="1799" dirty="0">
                    <a:solidFill>
                      <a:srgbClr val="FFFFFF"/>
                    </a:solidFill>
                    <a:latin typeface="Garet"/>
                    <a:ea typeface="Garet"/>
                    <a:cs typeface="Garet"/>
                    <a:sym typeface="Garet"/>
                  </a:rPr>
                  <a:t>14%</a:t>
                </a:r>
              </a:p>
            </p:txBody>
          </p:sp>
          <p:sp>
            <p:nvSpPr>
              <p:cNvPr id="59" name="TextBox 59">
                <a:extLst>
                  <a:ext uri="{FF2B5EF4-FFF2-40B4-BE49-F238E27FC236}">
                    <a16:creationId xmlns:a16="http://schemas.microsoft.com/office/drawing/2014/main" id="{0B29F1E6-AC71-A147-BB79-523DE770BE6F}"/>
                  </a:ext>
                </a:extLst>
              </p:cNvPr>
              <p:cNvSpPr txBox="1"/>
              <p:nvPr/>
            </p:nvSpPr>
            <p:spPr>
              <a:xfrm>
                <a:off x="7420108" y="8057810"/>
                <a:ext cx="3347764" cy="290464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 algn="ctr">
                  <a:lnSpc>
                    <a:spcPts val="2303"/>
                  </a:lnSpc>
                </a:pPr>
                <a:r>
                  <a:rPr lang="en-US" sz="1799" dirty="0">
                    <a:solidFill>
                      <a:srgbClr val="FFFFFF"/>
                    </a:solidFill>
                    <a:latin typeface="Garet"/>
                    <a:ea typeface="Garet"/>
                    <a:cs typeface="Garet"/>
                    <a:sym typeface="Garet"/>
                  </a:rPr>
                  <a:t>SIM</a:t>
                </a:r>
              </a:p>
            </p:txBody>
          </p:sp>
          <p:sp>
            <p:nvSpPr>
              <p:cNvPr id="61" name="TextBox 61">
                <a:extLst>
                  <a:ext uri="{FF2B5EF4-FFF2-40B4-BE49-F238E27FC236}">
                    <a16:creationId xmlns:a16="http://schemas.microsoft.com/office/drawing/2014/main" id="{7D0F6379-1F51-8EDC-61ED-123F35DEF7C5}"/>
                  </a:ext>
                </a:extLst>
              </p:cNvPr>
              <p:cNvSpPr txBox="1"/>
              <p:nvPr/>
            </p:nvSpPr>
            <p:spPr>
              <a:xfrm>
                <a:off x="10994334" y="8057810"/>
                <a:ext cx="3347764" cy="290464"/>
              </a:xfrm>
              <a:prstGeom prst="rect">
                <a:avLst/>
              </a:prstGeom>
            </p:spPr>
            <p:txBody>
              <a:bodyPr lIns="0" tIns="0" rIns="0" bIns="0" rtlCol="0" anchor="t">
                <a:spAutoFit/>
              </a:bodyPr>
              <a:lstStyle/>
              <a:p>
                <a:pPr algn="ctr">
                  <a:lnSpc>
                    <a:spcPts val="2303"/>
                  </a:lnSpc>
                </a:pPr>
                <a:r>
                  <a:rPr lang="en-US" sz="1799" dirty="0">
                    <a:solidFill>
                      <a:srgbClr val="FFFFFF"/>
                    </a:solidFill>
                    <a:latin typeface="Garet"/>
                    <a:ea typeface="Garet"/>
                    <a:cs typeface="Garet"/>
                    <a:sym typeface="Garet"/>
                  </a:rPr>
                  <a:t>SIM</a:t>
                </a:r>
              </a:p>
            </p:txBody>
          </p:sp>
          <p:pic>
            <p:nvPicPr>
              <p:cNvPr id="22" name="Imagem 21">
                <a:extLst>
                  <a:ext uri="{FF2B5EF4-FFF2-40B4-BE49-F238E27FC236}">
                    <a16:creationId xmlns:a16="http://schemas.microsoft.com/office/drawing/2014/main" id="{A160363B-3308-994A-E85C-A02FEC610F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>
              <a:xfrm>
                <a:off x="1676400" y="2705100"/>
                <a:ext cx="13258799" cy="6489677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0" name="Imagem 29">
                <a:extLst>
                  <a:ext uri="{FF2B5EF4-FFF2-40B4-BE49-F238E27FC236}">
                    <a16:creationId xmlns:a16="http://schemas.microsoft.com/office/drawing/2014/main" id="{48301A5F-78CE-9B20-67A3-8B3A65D861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909799" y="2739082"/>
                <a:ext cx="1941712" cy="6455696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  <p:cxnSp>
          <p:nvCxnSpPr>
            <p:cNvPr id="13" name="Conector reto 12">
              <a:extLst>
                <a:ext uri="{FF2B5EF4-FFF2-40B4-BE49-F238E27FC236}">
                  <a16:creationId xmlns:a16="http://schemas.microsoft.com/office/drawing/2014/main" id="{18EF82BF-69EB-543D-B67D-126621DA32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907752" y="2739082"/>
              <a:ext cx="0" cy="6455695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Conector reto 15">
              <a:extLst>
                <a:ext uri="{FF2B5EF4-FFF2-40B4-BE49-F238E27FC236}">
                  <a16:creationId xmlns:a16="http://schemas.microsoft.com/office/drawing/2014/main" id="{1AC37680-DFF4-51DA-F993-33F1143E43E8}"/>
                </a:ext>
              </a:extLst>
            </p:cNvPr>
            <p:cNvCxnSpPr>
              <a:cxnSpLocks/>
              <a:stCxn id="18" idx="1"/>
            </p:cNvCxnSpPr>
            <p:nvPr/>
          </p:nvCxnSpPr>
          <p:spPr>
            <a:xfrm flipH="1" flipV="1">
              <a:off x="16832582" y="2705100"/>
              <a:ext cx="18929" cy="6516046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Conector reto 16">
              <a:extLst>
                <a:ext uri="{FF2B5EF4-FFF2-40B4-BE49-F238E27FC236}">
                  <a16:creationId xmlns:a16="http://schemas.microsoft.com/office/drawing/2014/main" id="{D9C53787-E00E-BA3F-7B57-4B664AB59CE0}"/>
                </a:ext>
              </a:extLst>
            </p:cNvPr>
            <p:cNvCxnSpPr>
              <a:cxnSpLocks/>
              <a:stCxn id="18" idx="0"/>
              <a:endCxn id="20" idx="0"/>
            </p:cNvCxnSpPr>
            <p:nvPr/>
          </p:nvCxnSpPr>
          <p:spPr>
            <a:xfrm flipH="1" flipV="1">
              <a:off x="1518344" y="2757658"/>
              <a:ext cx="81857" cy="6500642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AutoShape 37">
              <a:extLst>
                <a:ext uri="{FF2B5EF4-FFF2-40B4-BE49-F238E27FC236}">
                  <a16:creationId xmlns:a16="http://schemas.microsoft.com/office/drawing/2014/main" id="{13BD179D-5D3B-F4D2-1D7A-029F5A6C6B6A}"/>
                </a:ext>
              </a:extLst>
            </p:cNvPr>
            <p:cNvSpPr/>
            <p:nvPr/>
          </p:nvSpPr>
          <p:spPr>
            <a:xfrm flipV="1">
              <a:off x="1600201" y="9221146"/>
              <a:ext cx="15251310" cy="37154"/>
            </a:xfrm>
            <a:prstGeom prst="line">
              <a:avLst/>
            </a:prstGeom>
            <a:ln w="38100" cap="flat">
              <a:solidFill>
                <a:schemeClr val="tx1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20" name="AutoShape 37">
              <a:extLst>
                <a:ext uri="{FF2B5EF4-FFF2-40B4-BE49-F238E27FC236}">
                  <a16:creationId xmlns:a16="http://schemas.microsoft.com/office/drawing/2014/main" id="{280D28F3-BF7C-14DD-6F0F-7F5D977B380C}"/>
                </a:ext>
              </a:extLst>
            </p:cNvPr>
            <p:cNvSpPr/>
            <p:nvPr/>
          </p:nvSpPr>
          <p:spPr>
            <a:xfrm flipV="1">
              <a:off x="1518344" y="2720397"/>
              <a:ext cx="15295307" cy="37261"/>
            </a:xfrm>
            <a:prstGeom prst="line">
              <a:avLst/>
            </a:prstGeom>
            <a:ln w="38100" cap="flat">
              <a:solidFill>
                <a:schemeClr val="tx1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pt-BR"/>
            </a:p>
          </p:txBody>
        </p:sp>
        <p:cxnSp>
          <p:nvCxnSpPr>
            <p:cNvPr id="25" name="Conector reto 24">
              <a:extLst>
                <a:ext uri="{FF2B5EF4-FFF2-40B4-BE49-F238E27FC236}">
                  <a16:creationId xmlns:a16="http://schemas.microsoft.com/office/drawing/2014/main" id="{797144DA-084A-7EF2-5590-BA6A104A392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01200" y="2731469"/>
              <a:ext cx="1" cy="6489677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AutoShape 37">
              <a:extLst>
                <a:ext uri="{FF2B5EF4-FFF2-40B4-BE49-F238E27FC236}">
                  <a16:creationId xmlns:a16="http://schemas.microsoft.com/office/drawing/2014/main" id="{724F210D-A9C5-4B8B-E1AC-3619B8C0653A}"/>
                </a:ext>
              </a:extLst>
            </p:cNvPr>
            <p:cNvSpPr/>
            <p:nvPr/>
          </p:nvSpPr>
          <p:spPr>
            <a:xfrm flipV="1">
              <a:off x="1518344" y="3390900"/>
              <a:ext cx="9273340" cy="0"/>
            </a:xfrm>
            <a:prstGeom prst="line">
              <a:avLst/>
            </a:prstGeom>
            <a:ln w="38100" cap="flat">
              <a:solidFill>
                <a:schemeClr val="tx1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endParaRPr lang="pt-BR"/>
            </a:p>
          </p:txBody>
        </p:sp>
      </p:grpSp>
    </p:spTree>
    <p:extLst>
      <p:ext uri="{BB962C8B-B14F-4D97-AF65-F5344CB8AC3E}">
        <p14:creationId xmlns:p14="http://schemas.microsoft.com/office/powerpoint/2010/main" val="2240264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13AB9B-C370-D01F-E90C-7211D5552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45">
            <a:extLst>
              <a:ext uri="{FF2B5EF4-FFF2-40B4-BE49-F238E27FC236}">
                <a16:creationId xmlns:a16="http://schemas.microsoft.com/office/drawing/2014/main" id="{7256E467-C2F9-BF92-F853-DA2767335C8F}"/>
              </a:ext>
            </a:extLst>
          </p:cNvPr>
          <p:cNvSpPr txBox="1"/>
          <p:nvPr/>
        </p:nvSpPr>
        <p:spPr>
          <a:xfrm>
            <a:off x="5957280" y="6769057"/>
            <a:ext cx="489878" cy="461616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592"/>
              </a:lnSpc>
            </a:pPr>
            <a:endParaRPr/>
          </a:p>
        </p:txBody>
      </p:sp>
      <p:sp>
        <p:nvSpPr>
          <p:cNvPr id="73" name="CaixaDeTexto 72">
            <a:extLst>
              <a:ext uri="{FF2B5EF4-FFF2-40B4-BE49-F238E27FC236}">
                <a16:creationId xmlns:a16="http://schemas.microsoft.com/office/drawing/2014/main" id="{C61E5BCF-4264-EBA9-5E08-5D31E3CF0D3D}"/>
              </a:ext>
            </a:extLst>
          </p:cNvPr>
          <p:cNvSpPr txBox="1"/>
          <p:nvPr/>
        </p:nvSpPr>
        <p:spPr>
          <a:xfrm>
            <a:off x="1673882" y="1014907"/>
            <a:ext cx="10797567" cy="1431739"/>
          </a:xfrm>
          <a:prstGeom prst="rect">
            <a:avLst/>
          </a:prstGeom>
          <a:solidFill>
            <a:srgbClr val="46679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pt-BR" sz="36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QUANTITATIVO DE SERVIDORES ATIVOS DO </a:t>
            </a:r>
          </a:p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pt-BR" sz="36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PLANO II - PREVIDENCIÁRIO</a:t>
            </a:r>
            <a:r>
              <a:rPr lang="pt-BR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t-BR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4" name="Group 63">
            <a:extLst>
              <a:ext uri="{FF2B5EF4-FFF2-40B4-BE49-F238E27FC236}">
                <a16:creationId xmlns:a16="http://schemas.microsoft.com/office/drawing/2014/main" id="{CBC32C4C-1CBB-3715-5ECB-E5949D48F3D3}"/>
              </a:ext>
            </a:extLst>
          </p:cNvPr>
          <p:cNvGrpSpPr/>
          <p:nvPr/>
        </p:nvGrpSpPr>
        <p:grpSpPr>
          <a:xfrm>
            <a:off x="16428226" y="388126"/>
            <a:ext cx="1631174" cy="1631174"/>
            <a:chOff x="0" y="0"/>
            <a:chExt cx="812800" cy="812800"/>
          </a:xfrm>
        </p:grpSpPr>
        <p:sp>
          <p:nvSpPr>
            <p:cNvPr id="5" name="Freeform 64">
              <a:extLst>
                <a:ext uri="{FF2B5EF4-FFF2-40B4-BE49-F238E27FC236}">
                  <a16:creationId xmlns:a16="http://schemas.microsoft.com/office/drawing/2014/main" id="{9D5431BC-BD93-2B2C-A436-95C13E61E66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6" name="TextBox 65">
              <a:extLst>
                <a:ext uri="{FF2B5EF4-FFF2-40B4-BE49-F238E27FC236}">
                  <a16:creationId xmlns:a16="http://schemas.microsoft.com/office/drawing/2014/main" id="{FA5B48B1-1AE7-5FC2-1273-0EFC712330CE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7" name="Group 66">
            <a:extLst>
              <a:ext uri="{FF2B5EF4-FFF2-40B4-BE49-F238E27FC236}">
                <a16:creationId xmlns:a16="http://schemas.microsoft.com/office/drawing/2014/main" id="{927D191D-ADD0-7606-D56C-F23E7CE6BCE6}"/>
              </a:ext>
            </a:extLst>
          </p:cNvPr>
          <p:cNvGrpSpPr/>
          <p:nvPr/>
        </p:nvGrpSpPr>
        <p:grpSpPr>
          <a:xfrm>
            <a:off x="16309567" y="540544"/>
            <a:ext cx="1941712" cy="1102151"/>
            <a:chOff x="0" y="-47625"/>
            <a:chExt cx="2588950" cy="1469534"/>
          </a:xfrm>
        </p:grpSpPr>
        <p:sp>
          <p:nvSpPr>
            <p:cNvPr id="8" name="TextBox 67">
              <a:extLst>
                <a:ext uri="{FF2B5EF4-FFF2-40B4-BE49-F238E27FC236}">
                  <a16:creationId xmlns:a16="http://schemas.microsoft.com/office/drawing/2014/main" id="{8C6827B5-5BF5-9B45-4F94-204BCFF735A6}"/>
                </a:ext>
              </a:extLst>
            </p:cNvPr>
            <p:cNvSpPr txBox="1"/>
            <p:nvPr/>
          </p:nvSpPr>
          <p:spPr>
            <a:xfrm>
              <a:off x="0" y="-47625"/>
              <a:ext cx="2588950" cy="5333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1200" spc="535" dirty="0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9" name="TextBox 68">
              <a:extLst>
                <a:ext uri="{FF2B5EF4-FFF2-40B4-BE49-F238E27FC236}">
                  <a16:creationId xmlns:a16="http://schemas.microsoft.com/office/drawing/2014/main" id="{04CED82B-C788-0481-9A48-CE407FC15E84}"/>
                </a:ext>
              </a:extLst>
            </p:cNvPr>
            <p:cNvSpPr txBox="1"/>
            <p:nvPr/>
          </p:nvSpPr>
          <p:spPr>
            <a:xfrm>
              <a:off x="0" y="438343"/>
              <a:ext cx="2588950" cy="5323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1200" b="1" spc="228" dirty="0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10" name="Freeform 69">
              <a:extLst>
                <a:ext uri="{FF2B5EF4-FFF2-40B4-BE49-F238E27FC236}">
                  <a16:creationId xmlns:a16="http://schemas.microsoft.com/office/drawing/2014/main" id="{6784A4C1-FD16-146B-3878-82C7E09AF4F9}"/>
                </a:ext>
              </a:extLst>
            </p:cNvPr>
            <p:cNvSpPr/>
            <p:nvPr/>
          </p:nvSpPr>
          <p:spPr>
            <a:xfrm>
              <a:off x="1026748" y="698519"/>
              <a:ext cx="317224" cy="239108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70">
              <a:extLst>
                <a:ext uri="{FF2B5EF4-FFF2-40B4-BE49-F238E27FC236}">
                  <a16:creationId xmlns:a16="http://schemas.microsoft.com/office/drawing/2014/main" id="{37C0A110-4252-B8AC-0E1C-A63BAAF8650E}"/>
                </a:ext>
              </a:extLst>
            </p:cNvPr>
            <p:cNvSpPr txBox="1"/>
            <p:nvPr/>
          </p:nvSpPr>
          <p:spPr>
            <a:xfrm>
              <a:off x="0" y="1014105"/>
              <a:ext cx="2588950" cy="4078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200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12" name="Imagem 11">
            <a:extLst>
              <a:ext uri="{FF2B5EF4-FFF2-40B4-BE49-F238E27FC236}">
                <a16:creationId xmlns:a16="http://schemas.microsoft.com/office/drawing/2014/main" id="{24BD2A0B-5D52-CD23-FB4D-C860063B6E9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0490" y="704708"/>
            <a:ext cx="2174636" cy="969852"/>
          </a:xfrm>
          <a:prstGeom prst="rect">
            <a:avLst/>
          </a:prstGeom>
        </p:spPr>
      </p:pic>
      <p:graphicFrame>
        <p:nvGraphicFramePr>
          <p:cNvPr id="13" name="Gráfico 12">
            <a:extLst>
              <a:ext uri="{FF2B5EF4-FFF2-40B4-BE49-F238E27FC236}">
                <a16:creationId xmlns:a16="http://schemas.microsoft.com/office/drawing/2014/main" id="{28014713-F609-674B-8481-BFF5FAF003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8343862"/>
              </p:ext>
            </p:extLst>
          </p:nvPr>
        </p:nvGraphicFramePr>
        <p:xfrm>
          <a:off x="4424869" y="3257118"/>
          <a:ext cx="9338241" cy="61634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389489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05932A-4C53-0A29-B8CF-66A5640FA0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3">
            <a:extLst>
              <a:ext uri="{FF2B5EF4-FFF2-40B4-BE49-F238E27FC236}">
                <a16:creationId xmlns:a16="http://schemas.microsoft.com/office/drawing/2014/main" id="{453154D8-7661-2F84-B823-4B4A99C485E0}"/>
              </a:ext>
            </a:extLst>
          </p:cNvPr>
          <p:cNvGrpSpPr/>
          <p:nvPr/>
        </p:nvGrpSpPr>
        <p:grpSpPr>
          <a:xfrm>
            <a:off x="16428226" y="388126"/>
            <a:ext cx="1631174" cy="1631174"/>
            <a:chOff x="0" y="0"/>
            <a:chExt cx="812800" cy="812800"/>
          </a:xfrm>
        </p:grpSpPr>
        <p:sp>
          <p:nvSpPr>
            <p:cNvPr id="5" name="Freeform 64">
              <a:extLst>
                <a:ext uri="{FF2B5EF4-FFF2-40B4-BE49-F238E27FC236}">
                  <a16:creationId xmlns:a16="http://schemas.microsoft.com/office/drawing/2014/main" id="{E5D0654C-F635-A467-C91E-EDD0E10D97E1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6" name="TextBox 65">
              <a:extLst>
                <a:ext uri="{FF2B5EF4-FFF2-40B4-BE49-F238E27FC236}">
                  <a16:creationId xmlns:a16="http://schemas.microsoft.com/office/drawing/2014/main" id="{24E0D106-25BE-17C2-2DDD-F66EB71CADA2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7" name="Group 66">
            <a:extLst>
              <a:ext uri="{FF2B5EF4-FFF2-40B4-BE49-F238E27FC236}">
                <a16:creationId xmlns:a16="http://schemas.microsoft.com/office/drawing/2014/main" id="{68952EA8-DD87-0D42-A735-B72ADE9051AC}"/>
              </a:ext>
            </a:extLst>
          </p:cNvPr>
          <p:cNvGrpSpPr/>
          <p:nvPr/>
        </p:nvGrpSpPr>
        <p:grpSpPr>
          <a:xfrm>
            <a:off x="16309567" y="540544"/>
            <a:ext cx="1941712" cy="1102151"/>
            <a:chOff x="0" y="-47625"/>
            <a:chExt cx="2588950" cy="1469534"/>
          </a:xfrm>
        </p:grpSpPr>
        <p:sp>
          <p:nvSpPr>
            <p:cNvPr id="8" name="TextBox 67">
              <a:extLst>
                <a:ext uri="{FF2B5EF4-FFF2-40B4-BE49-F238E27FC236}">
                  <a16:creationId xmlns:a16="http://schemas.microsoft.com/office/drawing/2014/main" id="{0E37F5EF-61A1-C177-8603-D952FF4E268D}"/>
                </a:ext>
              </a:extLst>
            </p:cNvPr>
            <p:cNvSpPr txBox="1"/>
            <p:nvPr/>
          </p:nvSpPr>
          <p:spPr>
            <a:xfrm>
              <a:off x="0" y="-47625"/>
              <a:ext cx="2588950" cy="5333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1200" spc="535" dirty="0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9" name="TextBox 68">
              <a:extLst>
                <a:ext uri="{FF2B5EF4-FFF2-40B4-BE49-F238E27FC236}">
                  <a16:creationId xmlns:a16="http://schemas.microsoft.com/office/drawing/2014/main" id="{9160AA4E-0CEC-8E07-9AF6-93120F540DA2}"/>
                </a:ext>
              </a:extLst>
            </p:cNvPr>
            <p:cNvSpPr txBox="1"/>
            <p:nvPr/>
          </p:nvSpPr>
          <p:spPr>
            <a:xfrm>
              <a:off x="0" y="438343"/>
              <a:ext cx="2588950" cy="5323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1200" b="1" spc="228" dirty="0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10" name="Freeform 69">
              <a:extLst>
                <a:ext uri="{FF2B5EF4-FFF2-40B4-BE49-F238E27FC236}">
                  <a16:creationId xmlns:a16="http://schemas.microsoft.com/office/drawing/2014/main" id="{67A7CC20-8D6D-2549-AC91-1E284C7A49DF}"/>
                </a:ext>
              </a:extLst>
            </p:cNvPr>
            <p:cNvSpPr/>
            <p:nvPr/>
          </p:nvSpPr>
          <p:spPr>
            <a:xfrm>
              <a:off x="1026748" y="698519"/>
              <a:ext cx="317224" cy="239108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70">
              <a:extLst>
                <a:ext uri="{FF2B5EF4-FFF2-40B4-BE49-F238E27FC236}">
                  <a16:creationId xmlns:a16="http://schemas.microsoft.com/office/drawing/2014/main" id="{B906549D-CD06-DEFC-6337-C05B4C5323A7}"/>
                </a:ext>
              </a:extLst>
            </p:cNvPr>
            <p:cNvSpPr txBox="1"/>
            <p:nvPr/>
          </p:nvSpPr>
          <p:spPr>
            <a:xfrm>
              <a:off x="0" y="1014105"/>
              <a:ext cx="2588950" cy="4078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200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12" name="Imagem 11">
            <a:extLst>
              <a:ext uri="{FF2B5EF4-FFF2-40B4-BE49-F238E27FC236}">
                <a16:creationId xmlns:a16="http://schemas.microsoft.com/office/drawing/2014/main" id="{5C4D2A9C-B95D-2682-49C8-5A7B298B92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0490" y="704708"/>
            <a:ext cx="2174636" cy="969852"/>
          </a:xfrm>
          <a:prstGeom prst="rect">
            <a:avLst/>
          </a:prstGeom>
        </p:spPr>
      </p:pic>
      <p:sp>
        <p:nvSpPr>
          <p:cNvPr id="13" name="TextBox 27">
            <a:extLst>
              <a:ext uri="{FF2B5EF4-FFF2-40B4-BE49-F238E27FC236}">
                <a16:creationId xmlns:a16="http://schemas.microsoft.com/office/drawing/2014/main" id="{B1A529A9-4DBE-E53A-FD5C-E7DEAB063B82}"/>
              </a:ext>
            </a:extLst>
          </p:cNvPr>
          <p:cNvSpPr txBox="1"/>
          <p:nvPr/>
        </p:nvSpPr>
        <p:spPr>
          <a:xfrm>
            <a:off x="1673882" y="5717096"/>
            <a:ext cx="3347764" cy="16619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3600" b="1" dirty="0">
                <a:latin typeface="Garet"/>
                <a:ea typeface="Garet"/>
                <a:cs typeface="Garet"/>
                <a:sym typeface="Garet"/>
              </a:rPr>
              <a:t>EXECUTIVO </a:t>
            </a:r>
          </a:p>
          <a:p>
            <a:pPr algn="ctr"/>
            <a:r>
              <a:rPr lang="en-US" sz="3600" b="1" dirty="0">
                <a:latin typeface="Garet"/>
                <a:ea typeface="Garet"/>
                <a:cs typeface="Garet"/>
                <a:sym typeface="Garet"/>
              </a:rPr>
              <a:t>E</a:t>
            </a:r>
          </a:p>
          <a:p>
            <a:pPr algn="ctr"/>
            <a:r>
              <a:rPr lang="en-US" sz="3600" b="1" dirty="0">
                <a:latin typeface="Garet"/>
                <a:ea typeface="Garet"/>
                <a:cs typeface="Garet"/>
                <a:sym typeface="Garet"/>
              </a:rPr>
              <a:t>LEGISLATIVO</a:t>
            </a:r>
            <a:r>
              <a:rPr lang="en-US" sz="1799" dirty="0">
                <a:latin typeface="Garet"/>
                <a:ea typeface="Garet"/>
                <a:cs typeface="Garet"/>
                <a:sym typeface="Garet"/>
              </a:rPr>
              <a:t>:</a:t>
            </a:r>
          </a:p>
        </p:txBody>
      </p:sp>
      <p:sp>
        <p:nvSpPr>
          <p:cNvPr id="16" name="TextBox 27">
            <a:extLst>
              <a:ext uri="{FF2B5EF4-FFF2-40B4-BE49-F238E27FC236}">
                <a16:creationId xmlns:a16="http://schemas.microsoft.com/office/drawing/2014/main" id="{BE9FA5A2-CFED-2ACE-CB72-E524A258DD5A}"/>
              </a:ext>
            </a:extLst>
          </p:cNvPr>
          <p:cNvSpPr txBox="1"/>
          <p:nvPr/>
        </p:nvSpPr>
        <p:spPr>
          <a:xfrm>
            <a:off x="1752600" y="2239490"/>
            <a:ext cx="11353800" cy="98488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3600" b="1" dirty="0">
                <a:latin typeface="Garet"/>
                <a:ea typeface="Garet"/>
                <a:cs typeface="Garet"/>
                <a:sym typeface="Garet"/>
              </a:rPr>
              <a:t>GESTOR: </a:t>
            </a:r>
            <a:r>
              <a:rPr lang="en-US" sz="2800" dirty="0">
                <a:latin typeface="Garet"/>
                <a:ea typeface="Garet"/>
                <a:cs typeface="Garet"/>
                <a:sym typeface="Garet"/>
              </a:rPr>
              <a:t>ENVIA O RELATÓRIO DA AVALIAÇÃO ATUARIAL AO EXECUTIVO E LEGISLATIVO</a:t>
            </a:r>
          </a:p>
        </p:txBody>
      </p:sp>
      <p:pic>
        <p:nvPicPr>
          <p:cNvPr id="18" name="Imagem 17">
            <a:extLst>
              <a:ext uri="{FF2B5EF4-FFF2-40B4-BE49-F238E27FC236}">
                <a16:creationId xmlns:a16="http://schemas.microsoft.com/office/drawing/2014/main" id="{A48C99FE-7E86-E5BA-9487-74ED647EA7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7000" y="4203631"/>
            <a:ext cx="5715000" cy="46889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AEFE9FA8-EBDD-E22D-6D23-740698319327}"/>
              </a:ext>
            </a:extLst>
          </p:cNvPr>
          <p:cNvSpPr txBox="1"/>
          <p:nvPr/>
        </p:nvSpPr>
        <p:spPr>
          <a:xfrm>
            <a:off x="1673882" y="1014907"/>
            <a:ext cx="10797567" cy="692049"/>
          </a:xfrm>
          <a:prstGeom prst="rect">
            <a:avLst/>
          </a:prstGeom>
          <a:solidFill>
            <a:srgbClr val="46679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pt-BR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SAGA DO GESTOR</a:t>
            </a:r>
            <a:endParaRPr lang="pt-BR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389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6"/>
          <p:cNvSpPr/>
          <p:nvPr/>
        </p:nvSpPr>
        <p:spPr>
          <a:xfrm>
            <a:off x="0" y="0"/>
            <a:ext cx="9144000" cy="10287000"/>
          </a:xfrm>
          <a:custGeom>
            <a:avLst/>
            <a:gdLst/>
            <a:ahLst/>
            <a:cxnLst/>
            <a:rect l="l" t="t" r="r" b="b"/>
            <a:pathLst>
              <a:path w="2408296" h="2709333">
                <a:moveTo>
                  <a:pt x="0" y="0"/>
                </a:moveTo>
                <a:lnTo>
                  <a:pt x="2408296" y="0"/>
                </a:lnTo>
                <a:lnTo>
                  <a:pt x="2408296" y="2709333"/>
                </a:lnTo>
                <a:lnTo>
                  <a:pt x="0" y="2709333"/>
                </a:lnTo>
                <a:close/>
              </a:path>
            </a:pathLst>
          </a:custGeom>
          <a:solidFill>
            <a:srgbClr val="46679C"/>
          </a:solidFill>
        </p:spPr>
        <p:txBody>
          <a:bodyPr/>
          <a:lstStyle/>
          <a:p>
            <a:endParaRPr lang="pt-BR"/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AE3B6F93-354D-25C4-54D9-86305599F46B}"/>
              </a:ext>
            </a:extLst>
          </p:cNvPr>
          <p:cNvSpPr txBox="1"/>
          <p:nvPr/>
        </p:nvSpPr>
        <p:spPr>
          <a:xfrm>
            <a:off x="919865" y="7581900"/>
            <a:ext cx="7385936" cy="19828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pt-BR" sz="3600" b="1" kern="100" dirty="0">
                <a:solidFill>
                  <a:srgbClr val="F06421"/>
                </a:solidFill>
                <a:effectLst/>
                <a:latin typeface="Garet Bol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REUNIÃO COM O CHEFE DO EXECUTIVO, </a:t>
            </a:r>
            <a:r>
              <a:rPr lang="pt-BR" sz="3600" b="1" kern="100" dirty="0">
                <a:solidFill>
                  <a:srgbClr val="F06421"/>
                </a:solidFill>
                <a:latin typeface="Garet Bol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CONSELHEIROS E</a:t>
            </a:r>
            <a:r>
              <a:rPr lang="pt-BR" sz="3600" b="1" kern="100" dirty="0">
                <a:solidFill>
                  <a:srgbClr val="F06421"/>
                </a:solidFill>
                <a:effectLst/>
                <a:latin typeface="Garet Bol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VEREADORES</a:t>
            </a:r>
            <a:endParaRPr lang="pt-BR" sz="3600" kern="100" dirty="0">
              <a:solidFill>
                <a:srgbClr val="F06421"/>
              </a:solidFill>
              <a:effectLst/>
              <a:latin typeface="Garet Bold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7" name="Imagem 46">
            <a:extLst>
              <a:ext uri="{FF2B5EF4-FFF2-40B4-BE49-F238E27FC236}">
                <a16:creationId xmlns:a16="http://schemas.microsoft.com/office/drawing/2014/main" id="{544D71FF-19F3-1D83-ACB0-2AC98E6C45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69"/>
          <a:stretch>
            <a:fillRect/>
          </a:stretch>
        </p:blipFill>
        <p:spPr>
          <a:xfrm>
            <a:off x="236431" y="1866378"/>
            <a:ext cx="11629890" cy="5526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1" name="Group 63">
            <a:extLst>
              <a:ext uri="{FF2B5EF4-FFF2-40B4-BE49-F238E27FC236}">
                <a16:creationId xmlns:a16="http://schemas.microsoft.com/office/drawing/2014/main" id="{935CF4E8-70CD-0D43-57E4-2C68BD233903}"/>
              </a:ext>
            </a:extLst>
          </p:cNvPr>
          <p:cNvGrpSpPr/>
          <p:nvPr/>
        </p:nvGrpSpPr>
        <p:grpSpPr>
          <a:xfrm>
            <a:off x="16428226" y="388126"/>
            <a:ext cx="1631174" cy="1631174"/>
            <a:chOff x="0" y="0"/>
            <a:chExt cx="812800" cy="812800"/>
          </a:xfrm>
        </p:grpSpPr>
        <p:sp>
          <p:nvSpPr>
            <p:cNvPr id="52" name="Freeform 64">
              <a:extLst>
                <a:ext uri="{FF2B5EF4-FFF2-40B4-BE49-F238E27FC236}">
                  <a16:creationId xmlns:a16="http://schemas.microsoft.com/office/drawing/2014/main" id="{E8A222B7-EB78-BDB2-1A95-3250ADE73A1E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3" name="TextBox 65">
              <a:extLst>
                <a:ext uri="{FF2B5EF4-FFF2-40B4-BE49-F238E27FC236}">
                  <a16:creationId xmlns:a16="http://schemas.microsoft.com/office/drawing/2014/main" id="{F6AC8D56-1688-F194-B053-D4314D729AA0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4" name="Group 66">
            <a:extLst>
              <a:ext uri="{FF2B5EF4-FFF2-40B4-BE49-F238E27FC236}">
                <a16:creationId xmlns:a16="http://schemas.microsoft.com/office/drawing/2014/main" id="{5F7BF0A9-4B0A-6D29-0A22-033CAA9E6FED}"/>
              </a:ext>
            </a:extLst>
          </p:cNvPr>
          <p:cNvGrpSpPr/>
          <p:nvPr/>
        </p:nvGrpSpPr>
        <p:grpSpPr>
          <a:xfrm>
            <a:off x="16309567" y="540544"/>
            <a:ext cx="1941712" cy="1102151"/>
            <a:chOff x="0" y="-47625"/>
            <a:chExt cx="2588950" cy="1469534"/>
          </a:xfrm>
        </p:grpSpPr>
        <p:sp>
          <p:nvSpPr>
            <p:cNvPr id="55" name="TextBox 67">
              <a:extLst>
                <a:ext uri="{FF2B5EF4-FFF2-40B4-BE49-F238E27FC236}">
                  <a16:creationId xmlns:a16="http://schemas.microsoft.com/office/drawing/2014/main" id="{EAEA274F-7911-8FCF-BBBC-839B3CFD12FC}"/>
                </a:ext>
              </a:extLst>
            </p:cNvPr>
            <p:cNvSpPr txBox="1"/>
            <p:nvPr/>
          </p:nvSpPr>
          <p:spPr>
            <a:xfrm>
              <a:off x="0" y="-47625"/>
              <a:ext cx="2588950" cy="5333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1200" spc="535" dirty="0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6" name="TextBox 68">
              <a:extLst>
                <a:ext uri="{FF2B5EF4-FFF2-40B4-BE49-F238E27FC236}">
                  <a16:creationId xmlns:a16="http://schemas.microsoft.com/office/drawing/2014/main" id="{79CB50B2-F5F0-38FF-3586-F81EA0DE61DF}"/>
                </a:ext>
              </a:extLst>
            </p:cNvPr>
            <p:cNvSpPr txBox="1"/>
            <p:nvPr/>
          </p:nvSpPr>
          <p:spPr>
            <a:xfrm>
              <a:off x="0" y="438343"/>
              <a:ext cx="2588950" cy="5323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1200" b="1" spc="228" dirty="0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7" name="Freeform 69">
              <a:extLst>
                <a:ext uri="{FF2B5EF4-FFF2-40B4-BE49-F238E27FC236}">
                  <a16:creationId xmlns:a16="http://schemas.microsoft.com/office/drawing/2014/main" id="{A31A75DB-7D22-2149-0B8D-67B8F1141A71}"/>
                </a:ext>
              </a:extLst>
            </p:cNvPr>
            <p:cNvSpPr/>
            <p:nvPr/>
          </p:nvSpPr>
          <p:spPr>
            <a:xfrm>
              <a:off x="1026748" y="698519"/>
              <a:ext cx="317224" cy="239108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8" name="TextBox 70">
              <a:extLst>
                <a:ext uri="{FF2B5EF4-FFF2-40B4-BE49-F238E27FC236}">
                  <a16:creationId xmlns:a16="http://schemas.microsoft.com/office/drawing/2014/main" id="{3ACD0719-93DE-CADA-3256-B78F9699EC07}"/>
                </a:ext>
              </a:extLst>
            </p:cNvPr>
            <p:cNvSpPr txBox="1"/>
            <p:nvPr/>
          </p:nvSpPr>
          <p:spPr>
            <a:xfrm>
              <a:off x="0" y="1014105"/>
              <a:ext cx="2588950" cy="4078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200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59" name="Imagem 58">
            <a:extLst>
              <a:ext uri="{FF2B5EF4-FFF2-40B4-BE49-F238E27FC236}">
                <a16:creationId xmlns:a16="http://schemas.microsoft.com/office/drawing/2014/main" id="{5E0437A5-0777-D9C8-A7A2-8DC6B5A0355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0490" y="704708"/>
            <a:ext cx="2174636" cy="969852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7E01DC24-E97C-28EA-840F-551CC8C9CDAA}"/>
              </a:ext>
            </a:extLst>
          </p:cNvPr>
          <p:cNvSpPr txBox="1"/>
          <p:nvPr/>
        </p:nvSpPr>
        <p:spPr>
          <a:xfrm>
            <a:off x="12115800" y="2900746"/>
            <a:ext cx="5943600" cy="5354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pt-BR" sz="1800" b="1" u="sng" kern="100" dirty="0">
                <a:solidFill>
                  <a:schemeClr val="tx1"/>
                </a:solidFill>
                <a:effectLst/>
                <a:latin typeface="Garet Bol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PAUTA DA REUNIÃO</a:t>
            </a:r>
          </a:p>
          <a:p>
            <a:pPr marL="571500" indent="-5715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BR" sz="1800" kern="100" dirty="0">
                <a:latin typeface="Garet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APRESENTAÇÃO DO RESULTADO DA AVALIAÇÃO ATUARIAL 2025/2024.</a:t>
            </a:r>
          </a:p>
          <a:p>
            <a:pPr marL="571500" indent="-5715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pt-BR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pt-BR" u="sng" kern="100" dirty="0">
                <a:latin typeface="Garet Bold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TRATATIVAS</a:t>
            </a:r>
            <a:endParaRPr lang="pt-BR" sz="1100" u="sng" kern="100" dirty="0">
              <a:latin typeface="Garet Bold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BR" kern="100" dirty="0">
                <a:latin typeface="Garet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EQUACIONAMENTO DO DÉFICIT ATUARIAL APONTADO NO ESTUDO;</a:t>
            </a:r>
          </a:p>
          <a:p>
            <a:pPr marL="571500" indent="-5715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BR" kern="100" dirty="0">
                <a:latin typeface="Garet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NECESSIDADE DA ALTERAÇÃO LEGISLATIVA PARA ADEQUAÇÃO DA EC 103/2019;</a:t>
            </a:r>
          </a:p>
          <a:p>
            <a:pPr marL="571500" indent="-5715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BR" kern="100" dirty="0">
                <a:latin typeface="Garet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REPOSIÇÃO DE SERVIDORES APOSENTADOS/CONCURSO PÚBLICO;</a:t>
            </a:r>
          </a:p>
          <a:p>
            <a:pPr marL="571500" indent="-57150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t-BR" kern="100" dirty="0">
                <a:latin typeface="Garet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ADOÇÃO DAS MEDIDAS IMEDIATAS PARA BUSCAR O </a:t>
            </a:r>
            <a:r>
              <a:rPr lang="pt-BR" b="1" u="sng" kern="100" dirty="0">
                <a:latin typeface="Garet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EQUILÍBRIO ATUARIAL</a:t>
            </a:r>
            <a:endParaRPr lang="pt-BR" sz="2400" b="1" u="sng" kern="100" dirty="0">
              <a:latin typeface="Garet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endParaRPr lang="pt-BR" sz="18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63EC30B0-097D-C26D-D9B4-0E43B29F9C97}"/>
              </a:ext>
            </a:extLst>
          </p:cNvPr>
          <p:cNvSpPr txBox="1"/>
          <p:nvPr/>
        </p:nvSpPr>
        <p:spPr>
          <a:xfrm>
            <a:off x="203606" y="622315"/>
            <a:ext cx="8763000" cy="692049"/>
          </a:xfrm>
          <a:prstGeom prst="rect">
            <a:avLst/>
          </a:prstGeom>
          <a:solidFill>
            <a:srgbClr val="46679C"/>
          </a:solidFill>
          <a:ln>
            <a:solidFill>
              <a:srgbClr val="F0642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pt-BR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SAGA DO GESTOR</a:t>
            </a:r>
            <a:endParaRPr lang="pt-BR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EAA2BA-0C3E-2DF1-A51C-3592E25DE3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3">
            <a:extLst>
              <a:ext uri="{FF2B5EF4-FFF2-40B4-BE49-F238E27FC236}">
                <a16:creationId xmlns:a16="http://schemas.microsoft.com/office/drawing/2014/main" id="{390B4ECB-B1EC-DCAC-2E7F-C6F1A8DBE87A}"/>
              </a:ext>
            </a:extLst>
          </p:cNvPr>
          <p:cNvGrpSpPr/>
          <p:nvPr/>
        </p:nvGrpSpPr>
        <p:grpSpPr>
          <a:xfrm>
            <a:off x="16428226" y="388126"/>
            <a:ext cx="1631174" cy="1631174"/>
            <a:chOff x="0" y="0"/>
            <a:chExt cx="812800" cy="812800"/>
          </a:xfrm>
        </p:grpSpPr>
        <p:sp>
          <p:nvSpPr>
            <p:cNvPr id="5" name="Freeform 64">
              <a:extLst>
                <a:ext uri="{FF2B5EF4-FFF2-40B4-BE49-F238E27FC236}">
                  <a16:creationId xmlns:a16="http://schemas.microsoft.com/office/drawing/2014/main" id="{2CD9913B-F514-4581-13B9-5B30F293DB2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6" name="TextBox 65">
              <a:extLst>
                <a:ext uri="{FF2B5EF4-FFF2-40B4-BE49-F238E27FC236}">
                  <a16:creationId xmlns:a16="http://schemas.microsoft.com/office/drawing/2014/main" id="{6116FB1F-616F-587C-24AC-F6E159E86E7D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7" name="Group 66">
            <a:extLst>
              <a:ext uri="{FF2B5EF4-FFF2-40B4-BE49-F238E27FC236}">
                <a16:creationId xmlns:a16="http://schemas.microsoft.com/office/drawing/2014/main" id="{FCC0E758-E66E-4B25-3219-40CBD8188DE2}"/>
              </a:ext>
            </a:extLst>
          </p:cNvPr>
          <p:cNvGrpSpPr/>
          <p:nvPr/>
        </p:nvGrpSpPr>
        <p:grpSpPr>
          <a:xfrm>
            <a:off x="16309567" y="540544"/>
            <a:ext cx="1941712" cy="1102151"/>
            <a:chOff x="0" y="-47625"/>
            <a:chExt cx="2588950" cy="1469534"/>
          </a:xfrm>
        </p:grpSpPr>
        <p:sp>
          <p:nvSpPr>
            <p:cNvPr id="8" name="TextBox 67">
              <a:extLst>
                <a:ext uri="{FF2B5EF4-FFF2-40B4-BE49-F238E27FC236}">
                  <a16:creationId xmlns:a16="http://schemas.microsoft.com/office/drawing/2014/main" id="{796F5769-B6D4-DFAA-9070-177C8E10BD00}"/>
                </a:ext>
              </a:extLst>
            </p:cNvPr>
            <p:cNvSpPr txBox="1"/>
            <p:nvPr/>
          </p:nvSpPr>
          <p:spPr>
            <a:xfrm>
              <a:off x="0" y="-47625"/>
              <a:ext cx="2588950" cy="53339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1200" spc="535" dirty="0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9" name="TextBox 68">
              <a:extLst>
                <a:ext uri="{FF2B5EF4-FFF2-40B4-BE49-F238E27FC236}">
                  <a16:creationId xmlns:a16="http://schemas.microsoft.com/office/drawing/2014/main" id="{3C403F7C-AC31-1D8E-A705-53C6C1D1332F}"/>
                </a:ext>
              </a:extLst>
            </p:cNvPr>
            <p:cNvSpPr txBox="1"/>
            <p:nvPr/>
          </p:nvSpPr>
          <p:spPr>
            <a:xfrm>
              <a:off x="0" y="438343"/>
              <a:ext cx="2588950" cy="5323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1200" b="1" spc="228" dirty="0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10" name="Freeform 69">
              <a:extLst>
                <a:ext uri="{FF2B5EF4-FFF2-40B4-BE49-F238E27FC236}">
                  <a16:creationId xmlns:a16="http://schemas.microsoft.com/office/drawing/2014/main" id="{D0E940DA-C714-F562-792D-08A80F9D901E}"/>
                </a:ext>
              </a:extLst>
            </p:cNvPr>
            <p:cNvSpPr/>
            <p:nvPr/>
          </p:nvSpPr>
          <p:spPr>
            <a:xfrm>
              <a:off x="1026748" y="698519"/>
              <a:ext cx="317224" cy="239108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11" name="TextBox 70">
              <a:extLst>
                <a:ext uri="{FF2B5EF4-FFF2-40B4-BE49-F238E27FC236}">
                  <a16:creationId xmlns:a16="http://schemas.microsoft.com/office/drawing/2014/main" id="{B7D2128D-67A6-5A07-1776-DCA8C724ECE7}"/>
                </a:ext>
              </a:extLst>
            </p:cNvPr>
            <p:cNvSpPr txBox="1"/>
            <p:nvPr/>
          </p:nvSpPr>
          <p:spPr>
            <a:xfrm>
              <a:off x="0" y="1014105"/>
              <a:ext cx="2588950" cy="40780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200" spc="318" dirty="0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12" name="Imagem 11">
            <a:extLst>
              <a:ext uri="{FF2B5EF4-FFF2-40B4-BE49-F238E27FC236}">
                <a16:creationId xmlns:a16="http://schemas.microsoft.com/office/drawing/2014/main" id="{2351D263-3807-0752-7291-0900A60DCE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0490" y="704708"/>
            <a:ext cx="2174636" cy="969852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D094DAD0-1C35-4F64-C018-E53DE9E660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4326" y="4155783"/>
            <a:ext cx="4819348" cy="5426509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90FF331F-D47B-4614-9471-B6A546FE5062}"/>
              </a:ext>
            </a:extLst>
          </p:cNvPr>
          <p:cNvSpPr txBox="1"/>
          <p:nvPr/>
        </p:nvSpPr>
        <p:spPr>
          <a:xfrm>
            <a:off x="2850113" y="2400300"/>
            <a:ext cx="12587773" cy="1329146"/>
          </a:xfrm>
          <a:prstGeom prst="rect">
            <a:avLst/>
          </a:prstGeom>
          <a:solidFill>
            <a:srgbClr val="46679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  <a:buNone/>
            </a:pPr>
            <a:r>
              <a:rPr lang="pt-BR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 QUE FICOU ACORDADO PARA BUSCAR O EQUILÍBRIO ATUARIAL E </a:t>
            </a:r>
            <a:r>
              <a:rPr lang="pt-BR" sz="3600" b="1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pt-BR" sz="36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SUSTENTABILIDADE DO REGIME</a:t>
            </a:r>
            <a:endParaRPr lang="pt-BR" sz="3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195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858</TotalTime>
  <Words>547</Words>
  <Application>Microsoft Office PowerPoint</Application>
  <PresentationFormat>Personalizar</PresentationFormat>
  <Paragraphs>141</Paragraphs>
  <Slides>12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20" baseType="lpstr">
      <vt:lpstr>Open Sans Bold</vt:lpstr>
      <vt:lpstr>Anton</vt:lpstr>
      <vt:lpstr>Garet Bold</vt:lpstr>
      <vt:lpstr>League Spartan</vt:lpstr>
      <vt:lpstr>Calibri</vt:lpstr>
      <vt:lpstr>Garet</vt:lpstr>
      <vt:lpstr>Arial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MOdeloSlide_SeminárioJuridico2025</dc:title>
  <cp:lastModifiedBy>FMATOS-03</cp:lastModifiedBy>
  <cp:revision>160</cp:revision>
  <dcterms:created xsi:type="dcterms:W3CDTF">2006-08-16T00:00:00Z</dcterms:created>
  <dcterms:modified xsi:type="dcterms:W3CDTF">2025-09-23T11:52:26Z</dcterms:modified>
  <dc:identifier>DAGxw2t8iU8</dc:identifier>
</cp:coreProperties>
</file>